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51" r:id="rId5"/>
    <p:sldId id="344" r:id="rId6"/>
    <p:sldId id="358" r:id="rId7"/>
    <p:sldId id="341" r:id="rId8"/>
    <p:sldId id="345" r:id="rId9"/>
    <p:sldId id="346" r:id="rId10"/>
    <p:sldId id="359" r:id="rId11"/>
    <p:sldId id="355" r:id="rId12"/>
    <p:sldId id="360" r:id="rId13"/>
    <p:sldId id="361" r:id="rId14"/>
    <p:sldId id="363" r:id="rId15"/>
    <p:sldId id="352" r:id="rId16"/>
    <p:sldId id="353" r:id="rId17"/>
    <p:sldId id="362" r:id="rId18"/>
    <p:sldId id="364" r:id="rId19"/>
    <p:sldId id="365" r:id="rId20"/>
    <p:sldId id="367" r:id="rId21"/>
    <p:sldId id="368" r:id="rId22"/>
    <p:sldId id="369" r:id="rId23"/>
    <p:sldId id="366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1" r:id="rId35"/>
    <p:sldId id="382" r:id="rId36"/>
    <p:sldId id="380" r:id="rId37"/>
    <p:sldId id="354" r:id="rId38"/>
    <p:sldId id="357" r:id="rId39"/>
    <p:sldId id="3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491"/>
    <a:srgbClr val="C53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26" y="9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1605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4" r:id="rId3"/>
    <p:sldLayoutId id="214748368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4546833" y="3536512"/>
            <a:ext cx="7364721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>
                <a:solidFill>
                  <a:schemeClr val="bg1"/>
                </a:solidFill>
                <a:latin typeface="+mj-lt"/>
              </a:rPr>
              <a:t>나라장터 종합쇼핑몰</a:t>
            </a:r>
            <a:endParaRPr lang="en-US" altLang="ko-KR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빅데이터 분석</a:t>
            </a:r>
            <a:endParaRPr lang="en-US" altLang="ko-KR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(</a:t>
            </a:r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영업기회 발굴 시스템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4F58DB-A6D4-4D84-BF9A-257F03B9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나라장터 종합쇼핑몰 활성화 배경</a:t>
            </a:r>
            <a:endParaRPr 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5A575-A1C8-483C-AFF7-D2FC13D8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9" y="1286143"/>
            <a:ext cx="8294121" cy="4973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65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4F58DB-A6D4-4D84-BF9A-257F03B9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데이터 유통 </a:t>
            </a:r>
            <a:r>
              <a:rPr lang="en-US" altLang="ko-KR" sz="3200" b="1" dirty="0"/>
              <a:t>(B2C </a:t>
            </a:r>
            <a:r>
              <a:rPr lang="ko-KR" altLang="en-US" sz="3200" b="1" dirty="0"/>
              <a:t>데이터</a:t>
            </a:r>
            <a:r>
              <a:rPr lang="en-US" altLang="ko-KR" sz="3200" b="1" dirty="0"/>
              <a:t>)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EEE19E-942F-46D3-AD23-06673A35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9" y="1684772"/>
            <a:ext cx="6652134" cy="4684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357787-49C7-48EB-95FE-70DF0443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40" y="1063756"/>
            <a:ext cx="6541550" cy="5171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43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4F58DB-A6D4-4D84-BF9A-257F03B9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데이터 유통 </a:t>
            </a:r>
            <a:r>
              <a:rPr lang="en-US" altLang="ko-KR" sz="3200" b="1" dirty="0"/>
              <a:t>(B2B </a:t>
            </a:r>
            <a:r>
              <a:rPr lang="ko-KR" altLang="en-US" sz="3200" b="1" dirty="0"/>
              <a:t>데이터</a:t>
            </a:r>
            <a:r>
              <a:rPr lang="en-US" altLang="ko-KR" sz="3200" b="1" dirty="0"/>
              <a:t>)</a:t>
            </a:r>
            <a:endParaRPr lang="en-US" sz="32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BD7783-6980-4258-B41E-EAACC152DD23}"/>
              </a:ext>
            </a:extLst>
          </p:cNvPr>
          <p:cNvGrpSpPr/>
          <p:nvPr/>
        </p:nvGrpSpPr>
        <p:grpSpPr>
          <a:xfrm>
            <a:off x="904500" y="1321535"/>
            <a:ext cx="5601272" cy="3157919"/>
            <a:chOff x="904500" y="1321535"/>
            <a:chExt cx="5601272" cy="31579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4EF3729-68EE-4920-AD13-4492CC097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00" y="1321535"/>
              <a:ext cx="5601272" cy="315791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P spins out financial services operations in deal with Dediq">
              <a:extLst>
                <a:ext uri="{FF2B5EF4-FFF2-40B4-BE49-F238E27FC236}">
                  <a16:creationId xmlns:a16="http://schemas.microsoft.com/office/drawing/2014/main" id="{FC86A24B-B506-4934-B459-6BC7C4008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00" y="1321535"/>
              <a:ext cx="523112" cy="52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서울경제">
            <a:extLst>
              <a:ext uri="{FF2B5EF4-FFF2-40B4-BE49-F238E27FC236}">
                <a16:creationId xmlns:a16="http://schemas.microsoft.com/office/drawing/2014/main" id="{0ED99637-A53A-4F5D-B2B8-F61E0135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13" y="2388551"/>
            <a:ext cx="4572859" cy="3599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1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8" y="971365"/>
            <a:ext cx="470069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>
                <a:cs typeface="Arial" pitchFamily="34" charset="0"/>
              </a:rPr>
              <a:t>연구 가설 및 조사 설계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83622"/>
            <a:ext cx="45413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Research Design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왼쪽/오른쪽 1">
            <a:extLst>
              <a:ext uri="{FF2B5EF4-FFF2-40B4-BE49-F238E27FC236}">
                <a16:creationId xmlns:a16="http://schemas.microsoft.com/office/drawing/2014/main" id="{11161C88-77B7-49BB-99C9-E1377C636DB6}"/>
              </a:ext>
            </a:extLst>
          </p:cNvPr>
          <p:cNvSpPr/>
          <p:nvPr/>
        </p:nvSpPr>
        <p:spPr>
          <a:xfrm>
            <a:off x="868772" y="3429000"/>
            <a:ext cx="5192786" cy="218508"/>
          </a:xfrm>
          <a:prstGeom prst="leftRightArrow">
            <a:avLst/>
          </a:prstGeom>
          <a:solidFill>
            <a:srgbClr val="C5311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AAAD23CA-DCEA-4FC7-ABE5-533EDB007697}"/>
              </a:ext>
            </a:extLst>
          </p:cNvPr>
          <p:cNvSpPr/>
          <p:nvPr/>
        </p:nvSpPr>
        <p:spPr>
          <a:xfrm rot="5400000">
            <a:off x="2003344" y="4338702"/>
            <a:ext cx="2931193" cy="218508"/>
          </a:xfrm>
          <a:prstGeom prst="leftRightArrow">
            <a:avLst/>
          </a:prstGeom>
          <a:solidFill>
            <a:srgbClr val="C5311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B7CC0E63-FD9F-4972-8CE3-FA7D61E68582}"/>
              </a:ext>
            </a:extLst>
          </p:cNvPr>
          <p:cNvSpPr/>
          <p:nvPr/>
        </p:nvSpPr>
        <p:spPr>
          <a:xfrm>
            <a:off x="323529" y="4841941"/>
            <a:ext cx="6283272" cy="218508"/>
          </a:xfrm>
          <a:prstGeom prst="leftRightArrow">
            <a:avLst/>
          </a:prstGeom>
          <a:solidFill>
            <a:srgbClr val="C53113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b="1" dirty="0"/>
              <a:t>B2B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Reference </a:t>
            </a:r>
            <a:r>
              <a:rPr lang="ko-KR" altLang="en-US" sz="3200" b="1" dirty="0"/>
              <a:t>효과 활용</a:t>
            </a:r>
            <a:endParaRPr lang="en-US" sz="3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F18AA-0AAF-4931-BCC6-C42FE463B6D4}"/>
              </a:ext>
            </a:extLst>
          </p:cNvPr>
          <p:cNvSpPr/>
          <p:nvPr/>
        </p:nvSpPr>
        <p:spPr>
          <a:xfrm>
            <a:off x="2901399" y="3343115"/>
            <a:ext cx="1081555" cy="4090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국토교통부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B428CE-BEC8-416F-9141-1B9E3E726777}"/>
              </a:ext>
            </a:extLst>
          </p:cNvPr>
          <p:cNvSpPr/>
          <p:nvPr/>
        </p:nvSpPr>
        <p:spPr>
          <a:xfrm>
            <a:off x="2622543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한국공항공사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0CDD1-7CCA-43D9-8068-07EF1BCD4EAC}"/>
              </a:ext>
            </a:extLst>
          </p:cNvPr>
          <p:cNvSpPr/>
          <p:nvPr/>
        </p:nvSpPr>
        <p:spPr>
          <a:xfrm>
            <a:off x="2000286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한국국토정보공사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015CF8-8B4A-4FA3-B0A3-34704F44B861}"/>
              </a:ext>
            </a:extLst>
          </p:cNvPr>
          <p:cNvSpPr/>
          <p:nvPr/>
        </p:nvSpPr>
        <p:spPr>
          <a:xfrm>
            <a:off x="1388909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한국시설안전공단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824D73-ADEC-47C2-B53D-41A6E98D52EE}"/>
              </a:ext>
            </a:extLst>
          </p:cNvPr>
          <p:cNvSpPr/>
          <p:nvPr/>
        </p:nvSpPr>
        <p:spPr>
          <a:xfrm>
            <a:off x="766652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인천국제공항공사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044A12-7F44-4AC6-862D-B64ADF3A060E}"/>
              </a:ext>
            </a:extLst>
          </p:cNvPr>
          <p:cNvSpPr/>
          <p:nvPr/>
        </p:nvSpPr>
        <p:spPr>
          <a:xfrm>
            <a:off x="5100691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한국토지주택공사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C7096-9596-4232-9D7A-D2BC4F7CC281}"/>
              </a:ext>
            </a:extLst>
          </p:cNvPr>
          <p:cNvSpPr/>
          <p:nvPr/>
        </p:nvSpPr>
        <p:spPr>
          <a:xfrm>
            <a:off x="4478434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한국부동산원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DC1060-E031-4DF0-A09C-CF01CE6AC09E}"/>
              </a:ext>
            </a:extLst>
          </p:cNvPr>
          <p:cNvSpPr/>
          <p:nvPr/>
        </p:nvSpPr>
        <p:spPr>
          <a:xfrm>
            <a:off x="3867057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한국교통안전공단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7DADEC-F068-4545-9740-6C51A711DAD7}"/>
              </a:ext>
            </a:extLst>
          </p:cNvPr>
          <p:cNvSpPr/>
          <p:nvPr/>
        </p:nvSpPr>
        <p:spPr>
          <a:xfrm>
            <a:off x="3244800" y="4521970"/>
            <a:ext cx="462943" cy="858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한국도로공사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E6DA95-AB72-4150-9869-80A0B94AE3C6}"/>
              </a:ext>
            </a:extLst>
          </p:cNvPr>
          <p:cNvSpPr/>
          <p:nvPr/>
        </p:nvSpPr>
        <p:spPr>
          <a:xfrm>
            <a:off x="5722948" y="4521970"/>
            <a:ext cx="462943" cy="8584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한국철도공사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33BF44-3D94-48D6-A26F-78D4F222F596}"/>
              </a:ext>
            </a:extLst>
          </p:cNvPr>
          <p:cNvSpPr/>
          <p:nvPr/>
        </p:nvSpPr>
        <p:spPr>
          <a:xfrm>
            <a:off x="4678441" y="3343115"/>
            <a:ext cx="1081555" cy="409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해양수산부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81BC7B-41A6-460A-A066-00E3C4D6AC62}"/>
              </a:ext>
            </a:extLst>
          </p:cNvPr>
          <p:cNvSpPr/>
          <p:nvPr/>
        </p:nvSpPr>
        <p:spPr>
          <a:xfrm>
            <a:off x="1129574" y="3343115"/>
            <a:ext cx="1081555" cy="40905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행정안전부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40EB8296-7105-411B-BA3D-3A69DCA11B06}"/>
              </a:ext>
            </a:extLst>
          </p:cNvPr>
          <p:cNvSpPr/>
          <p:nvPr/>
        </p:nvSpPr>
        <p:spPr>
          <a:xfrm>
            <a:off x="274666" y="1561735"/>
            <a:ext cx="1725620" cy="81151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수평적 확산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</a:t>
            </a: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수직적 확산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16E2978D-E80D-49AA-92E1-199222A19920}"/>
              </a:ext>
            </a:extLst>
          </p:cNvPr>
          <p:cNvSpPr/>
          <p:nvPr/>
        </p:nvSpPr>
        <p:spPr>
          <a:xfrm>
            <a:off x="10171106" y="1561735"/>
            <a:ext cx="1725620" cy="81151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지역적 확산</a:t>
            </a:r>
          </a:p>
        </p:txBody>
      </p:sp>
      <p:pic>
        <p:nvPicPr>
          <p:cNvPr id="1030" name="Picture 6" descr="다문화 가족 자녀 분포">
            <a:extLst>
              <a:ext uri="{FF2B5EF4-FFF2-40B4-BE49-F238E27FC236}">
                <a16:creationId xmlns:a16="http://schemas.microsoft.com/office/drawing/2014/main" id="{5B1290A1-77BA-45C9-AF8A-923D8ACC1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"/>
          <a:stretch/>
        </p:blipFill>
        <p:spPr bwMode="auto">
          <a:xfrm>
            <a:off x="7386127" y="1536700"/>
            <a:ext cx="2323260" cy="211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00F65ABD-68CC-44D2-A30A-589CBD093BBD}"/>
              </a:ext>
            </a:extLst>
          </p:cNvPr>
          <p:cNvSpPr/>
          <p:nvPr/>
        </p:nvSpPr>
        <p:spPr>
          <a:xfrm>
            <a:off x="10171106" y="3989855"/>
            <a:ext cx="1725620" cy="81151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업종별 확산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FBF865-1F91-4C8B-AF4F-929E6B41F8B4}"/>
              </a:ext>
            </a:extLst>
          </p:cNvPr>
          <p:cNvSpPr/>
          <p:nvPr/>
        </p:nvSpPr>
        <p:spPr>
          <a:xfrm>
            <a:off x="8197433" y="5076004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공기업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C63EE71-D6C7-4B19-A5E6-411EBC3D3CD3}"/>
              </a:ext>
            </a:extLst>
          </p:cNvPr>
          <p:cNvSpPr/>
          <p:nvPr/>
        </p:nvSpPr>
        <p:spPr>
          <a:xfrm>
            <a:off x="9507525" y="5076004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교육기관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3FABD9C-AF5D-422C-B0E1-3AB6FACC8A2C}"/>
              </a:ext>
            </a:extLst>
          </p:cNvPr>
          <p:cNvSpPr/>
          <p:nvPr/>
        </p:nvSpPr>
        <p:spPr>
          <a:xfrm>
            <a:off x="10805129" y="5076004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국가기관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475AD6-8D5D-4025-AC34-5DD27FBE0791}"/>
              </a:ext>
            </a:extLst>
          </p:cNvPr>
          <p:cNvSpPr/>
          <p:nvPr/>
        </p:nvSpPr>
        <p:spPr>
          <a:xfrm>
            <a:off x="8197433" y="5595938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기타기관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21F91D-307E-49C4-85B9-BABF1774DF3D}"/>
              </a:ext>
            </a:extLst>
          </p:cNvPr>
          <p:cNvSpPr/>
          <p:nvPr/>
        </p:nvSpPr>
        <p:spPr>
          <a:xfrm>
            <a:off x="9507525" y="5595938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준정부기관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B250C-3140-43F7-9FF4-CCC3090D4EB6}"/>
              </a:ext>
            </a:extLst>
          </p:cNvPr>
          <p:cNvSpPr/>
          <p:nvPr/>
        </p:nvSpPr>
        <p:spPr>
          <a:xfrm>
            <a:off x="10805129" y="5595938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기타공공기관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5A9513-9C1F-4D52-98C6-5DB05A6497D4}"/>
              </a:ext>
            </a:extLst>
          </p:cNvPr>
          <p:cNvSpPr/>
          <p:nvPr/>
        </p:nvSpPr>
        <p:spPr>
          <a:xfrm>
            <a:off x="8197433" y="6112371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지방공기업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FC9CE14-1518-48C8-A350-12B8A567D518}"/>
              </a:ext>
            </a:extLst>
          </p:cNvPr>
          <p:cNvSpPr/>
          <p:nvPr/>
        </p:nvSpPr>
        <p:spPr>
          <a:xfrm>
            <a:off x="9507525" y="6112371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지자체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4FC5C1-8815-4F26-B1EA-A483F079F462}"/>
              </a:ext>
            </a:extLst>
          </p:cNvPr>
          <p:cNvSpPr/>
          <p:nvPr/>
        </p:nvSpPr>
        <p:spPr>
          <a:xfrm>
            <a:off x="10805129" y="6112371"/>
            <a:ext cx="1091597" cy="44052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지자체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출연기관</a:t>
            </a:r>
          </a:p>
        </p:txBody>
      </p:sp>
      <p:pic>
        <p:nvPicPr>
          <p:cNvPr id="2050" name="Picture 2" descr="8 Ways to Cross-Sell/Upsell Customers with Search &amp;amp; Social Ads | WordStream">
            <a:extLst>
              <a:ext uri="{FF2B5EF4-FFF2-40B4-BE49-F238E27FC236}">
                <a16:creationId xmlns:a16="http://schemas.microsoft.com/office/drawing/2014/main" id="{97A31F1D-C22F-43DA-902F-80F68494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31" y="1881506"/>
            <a:ext cx="6667500" cy="3362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2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조사 대상 선정</a:t>
            </a:r>
            <a:endParaRPr 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7C4D30-7248-4706-BC69-E609AD36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30" y="1276948"/>
            <a:ext cx="3180248" cy="49199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85418E-1EBF-434C-9EB4-9F9BA9C3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81" y="1408301"/>
            <a:ext cx="3117273" cy="46208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0BCE3B-96C6-4EE4-80A9-8152CEFC91DC}"/>
              </a:ext>
            </a:extLst>
          </p:cNvPr>
          <p:cNvSpPr/>
          <p:nvPr/>
        </p:nvSpPr>
        <p:spPr>
          <a:xfrm>
            <a:off x="6886281" y="4622334"/>
            <a:ext cx="3117273" cy="310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7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 방향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74D4B-B52A-4248-B38D-AD13ECE5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48" y="1281508"/>
            <a:ext cx="5148223" cy="49120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2280E7-D819-400B-AEAC-A8F6AE316043}"/>
              </a:ext>
            </a:extLst>
          </p:cNvPr>
          <p:cNvSpPr/>
          <p:nvPr/>
        </p:nvSpPr>
        <p:spPr>
          <a:xfrm>
            <a:off x="1186549" y="1937857"/>
            <a:ext cx="5020399" cy="310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3F3720-A048-49DB-A7A4-A03BA655314D}"/>
              </a:ext>
            </a:extLst>
          </p:cNvPr>
          <p:cNvSpPr/>
          <p:nvPr/>
        </p:nvSpPr>
        <p:spPr>
          <a:xfrm>
            <a:off x="1186549" y="4127383"/>
            <a:ext cx="5020399" cy="310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F658378-B104-4041-8C89-0461032BE7B0}"/>
              </a:ext>
            </a:extLst>
          </p:cNvPr>
          <p:cNvCxnSpPr>
            <a:stCxn id="8" idx="3"/>
            <a:endCxn id="9" idx="3"/>
          </p:cNvCxnSpPr>
          <p:nvPr/>
        </p:nvCxnSpPr>
        <p:spPr>
          <a:xfrm>
            <a:off x="6206948" y="2093053"/>
            <a:ext cx="12700" cy="2189526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8ED86-2ABE-40AC-85BC-67C3BD690FF2}"/>
              </a:ext>
            </a:extLst>
          </p:cNvPr>
          <p:cNvSpPr txBox="1"/>
          <p:nvPr/>
        </p:nvSpPr>
        <p:spPr>
          <a:xfrm>
            <a:off x="6837027" y="2894202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1. Cross sales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14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 방향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8ED86-2ABE-40AC-85BC-67C3BD690FF2}"/>
              </a:ext>
            </a:extLst>
          </p:cNvPr>
          <p:cNvSpPr txBox="1"/>
          <p:nvPr/>
        </p:nvSpPr>
        <p:spPr>
          <a:xfrm>
            <a:off x="6837027" y="2894202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업종별</a:t>
            </a:r>
            <a:r>
              <a:rPr lang="en-US" altLang="ko-KR" sz="2800" dirty="0"/>
              <a:t>, </a:t>
            </a:r>
            <a:r>
              <a:rPr lang="ko-KR" altLang="en-US" sz="2800" dirty="0"/>
              <a:t>지역적 확산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E91E8-FC07-48B4-82CF-B9EE3B0FB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"/>
          <a:stretch/>
        </p:blipFill>
        <p:spPr>
          <a:xfrm>
            <a:off x="1118815" y="1283514"/>
            <a:ext cx="4904195" cy="48817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168208-4CCA-4C37-B3A6-FBB2FE0FEC98}"/>
              </a:ext>
            </a:extLst>
          </p:cNvPr>
          <p:cNvGrpSpPr/>
          <p:nvPr/>
        </p:nvGrpSpPr>
        <p:grpSpPr>
          <a:xfrm>
            <a:off x="3310296" y="1728132"/>
            <a:ext cx="1994903" cy="3749879"/>
            <a:chOff x="3310296" y="1728132"/>
            <a:chExt cx="1994903" cy="374987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2A0BCE2-415C-4072-B1E3-0E83839CE82F}"/>
                </a:ext>
              </a:extLst>
            </p:cNvPr>
            <p:cNvCxnSpPr/>
            <p:nvPr/>
          </p:nvCxnSpPr>
          <p:spPr>
            <a:xfrm>
              <a:off x="3310296" y="1728132"/>
              <a:ext cx="8120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A97B159-C4B1-4014-B16D-6EBE1CF3BFF2}"/>
                </a:ext>
              </a:extLst>
            </p:cNvPr>
            <p:cNvCxnSpPr/>
            <p:nvPr/>
          </p:nvCxnSpPr>
          <p:spPr>
            <a:xfrm>
              <a:off x="4484755" y="2155971"/>
              <a:ext cx="8120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C099494-7527-4EC6-8CB2-FD39F126061D}"/>
                </a:ext>
              </a:extLst>
            </p:cNvPr>
            <p:cNvCxnSpPr/>
            <p:nvPr/>
          </p:nvCxnSpPr>
          <p:spPr>
            <a:xfrm>
              <a:off x="4493144" y="5478011"/>
              <a:ext cx="8120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E22C90-817C-408A-8602-0FF97668355A}"/>
              </a:ext>
            </a:extLst>
          </p:cNvPr>
          <p:cNvGrpSpPr/>
          <p:nvPr/>
        </p:nvGrpSpPr>
        <p:grpSpPr>
          <a:xfrm>
            <a:off x="4091845" y="1937857"/>
            <a:ext cx="1213354" cy="4227430"/>
            <a:chOff x="4091845" y="1937857"/>
            <a:chExt cx="1213354" cy="422743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29C0DD5-BE03-4C6D-AA82-69B8378C93FF}"/>
                </a:ext>
              </a:extLst>
            </p:cNvPr>
            <p:cNvCxnSpPr/>
            <p:nvPr/>
          </p:nvCxnSpPr>
          <p:spPr>
            <a:xfrm>
              <a:off x="4201037" y="1937857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24B9BE7-477F-4CCB-B55D-3F81615117F0}"/>
                </a:ext>
              </a:extLst>
            </p:cNvPr>
            <p:cNvCxnSpPr/>
            <p:nvPr/>
          </p:nvCxnSpPr>
          <p:spPr>
            <a:xfrm>
              <a:off x="4695090" y="2592198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1CFA732-1C7B-4BBB-B000-0C991D639CAE}"/>
                </a:ext>
              </a:extLst>
            </p:cNvPr>
            <p:cNvCxnSpPr/>
            <p:nvPr/>
          </p:nvCxnSpPr>
          <p:spPr>
            <a:xfrm>
              <a:off x="4188089" y="2810312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2AF92EB-9747-462B-9A30-A1E88639227C}"/>
                </a:ext>
              </a:extLst>
            </p:cNvPr>
            <p:cNvCxnSpPr/>
            <p:nvPr/>
          </p:nvCxnSpPr>
          <p:spPr>
            <a:xfrm>
              <a:off x="4695090" y="3254928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849528-DE78-4F91-BDB6-2FABADBF2C9A}"/>
                </a:ext>
              </a:extLst>
            </p:cNvPr>
            <p:cNvCxnSpPr/>
            <p:nvPr/>
          </p:nvCxnSpPr>
          <p:spPr>
            <a:xfrm>
              <a:off x="4695090" y="3489820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062E13-A338-4B77-BB41-6A7F171F74C3}"/>
                </a:ext>
              </a:extLst>
            </p:cNvPr>
            <p:cNvCxnSpPr/>
            <p:nvPr/>
          </p:nvCxnSpPr>
          <p:spPr>
            <a:xfrm>
              <a:off x="4695090" y="3716323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336B26E-5DED-4ABB-9810-108A295669B4}"/>
                </a:ext>
              </a:extLst>
            </p:cNvPr>
            <p:cNvCxnSpPr/>
            <p:nvPr/>
          </p:nvCxnSpPr>
          <p:spPr>
            <a:xfrm>
              <a:off x="4695090" y="4127383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C9F9BD9-8651-4A2C-9C6D-C3FE2C15F312}"/>
                </a:ext>
              </a:extLst>
            </p:cNvPr>
            <p:cNvCxnSpPr/>
            <p:nvPr/>
          </p:nvCxnSpPr>
          <p:spPr>
            <a:xfrm>
              <a:off x="4695090" y="4790114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ACB2AC5-177A-4616-A20C-0A6167CED998}"/>
                </a:ext>
              </a:extLst>
            </p:cNvPr>
            <p:cNvCxnSpPr/>
            <p:nvPr/>
          </p:nvCxnSpPr>
          <p:spPr>
            <a:xfrm>
              <a:off x="4695090" y="5243119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F1FF077-B784-4C77-8387-79ECBCC65BD9}"/>
                </a:ext>
              </a:extLst>
            </p:cNvPr>
            <p:cNvCxnSpPr/>
            <p:nvPr/>
          </p:nvCxnSpPr>
          <p:spPr>
            <a:xfrm>
              <a:off x="4091845" y="5016617"/>
              <a:ext cx="6711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AA876BD-D429-493D-BE82-225D43968496}"/>
                </a:ext>
              </a:extLst>
            </p:cNvPr>
            <p:cNvCxnSpPr/>
            <p:nvPr/>
          </p:nvCxnSpPr>
          <p:spPr>
            <a:xfrm>
              <a:off x="4686701" y="5922628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67CCCB4-5BCA-4A8A-9735-D6A5F98B6D05}"/>
                </a:ext>
              </a:extLst>
            </p:cNvPr>
            <p:cNvCxnSpPr/>
            <p:nvPr/>
          </p:nvCxnSpPr>
          <p:spPr>
            <a:xfrm>
              <a:off x="4152856" y="6165287"/>
              <a:ext cx="6101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52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 방향</a:t>
            </a:r>
            <a:endParaRPr lang="en-US" sz="3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E89144-DE78-4274-9042-8DC97D120040}"/>
              </a:ext>
            </a:extLst>
          </p:cNvPr>
          <p:cNvSpPr txBox="1"/>
          <p:nvPr/>
        </p:nvSpPr>
        <p:spPr>
          <a:xfrm>
            <a:off x="2479440" y="283607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구매 하지 않은</a:t>
            </a:r>
            <a:endParaRPr lang="en-US" altLang="ko-KR" sz="1000" dirty="0"/>
          </a:p>
          <a:p>
            <a:r>
              <a:rPr lang="ko-KR" altLang="en-US" sz="1000" dirty="0"/>
              <a:t>모든 경우의 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5910D93-E9AD-4381-B405-48BCEF187C4D}"/>
              </a:ext>
            </a:extLst>
          </p:cNvPr>
          <p:cNvSpPr/>
          <p:nvPr/>
        </p:nvSpPr>
        <p:spPr>
          <a:xfrm>
            <a:off x="3620315" y="2494755"/>
            <a:ext cx="369524" cy="11073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날짜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045611-A960-4376-AAA3-F503217B0692}"/>
              </a:ext>
            </a:extLst>
          </p:cNvPr>
          <p:cNvSpPr/>
          <p:nvPr/>
        </p:nvSpPr>
        <p:spPr>
          <a:xfrm>
            <a:off x="4098851" y="2494755"/>
            <a:ext cx="426316" cy="11073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업체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E79279-4016-4A81-95C6-D081BFA91332}"/>
              </a:ext>
            </a:extLst>
          </p:cNvPr>
          <p:cNvSpPr/>
          <p:nvPr/>
        </p:nvSpPr>
        <p:spPr>
          <a:xfrm>
            <a:off x="5265831" y="2494755"/>
            <a:ext cx="3328416" cy="11073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수요기관명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구매자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81CD0E8-D433-41D6-8CA6-32F408E9708B}"/>
              </a:ext>
            </a:extLst>
          </p:cNvPr>
          <p:cNvSpPr/>
          <p:nvPr/>
        </p:nvSpPr>
        <p:spPr>
          <a:xfrm>
            <a:off x="4678928" y="2494755"/>
            <a:ext cx="426316" cy="11073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품명</a:t>
            </a: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7365718F-62F0-4792-9D27-413EDC15DDB9}"/>
              </a:ext>
            </a:extLst>
          </p:cNvPr>
          <p:cNvSpPr/>
          <p:nvPr/>
        </p:nvSpPr>
        <p:spPr>
          <a:xfrm>
            <a:off x="3905318" y="2877810"/>
            <a:ext cx="277629" cy="277629"/>
          </a:xfrm>
          <a:prstGeom prst="mathMultiply">
            <a:avLst>
              <a:gd name="adj1" fmla="val 805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곱하기 기호 50">
            <a:extLst>
              <a:ext uri="{FF2B5EF4-FFF2-40B4-BE49-F238E27FC236}">
                <a16:creationId xmlns:a16="http://schemas.microsoft.com/office/drawing/2014/main" id="{EFBF2058-5335-4D1E-893E-35AFDADEB330}"/>
              </a:ext>
            </a:extLst>
          </p:cNvPr>
          <p:cNvSpPr/>
          <p:nvPr/>
        </p:nvSpPr>
        <p:spPr>
          <a:xfrm>
            <a:off x="4466646" y="2877810"/>
            <a:ext cx="277629" cy="277629"/>
          </a:xfrm>
          <a:prstGeom prst="mathMultiply">
            <a:avLst>
              <a:gd name="adj1" fmla="val 805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93A5D3D4-532D-41D3-B51F-C787CE93105E}"/>
              </a:ext>
            </a:extLst>
          </p:cNvPr>
          <p:cNvSpPr/>
          <p:nvPr/>
        </p:nvSpPr>
        <p:spPr>
          <a:xfrm>
            <a:off x="5050027" y="2877810"/>
            <a:ext cx="277629" cy="277629"/>
          </a:xfrm>
          <a:prstGeom prst="mathMultiply">
            <a:avLst>
              <a:gd name="adj1" fmla="val 805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3DD83B-4A22-4C6E-89A1-D101A6C5F405}"/>
              </a:ext>
            </a:extLst>
          </p:cNvPr>
          <p:cNvSpPr/>
          <p:nvPr/>
        </p:nvSpPr>
        <p:spPr>
          <a:xfrm>
            <a:off x="3511707" y="2426618"/>
            <a:ext cx="5196840" cy="1278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AF32885-AD19-488D-B749-366DAF1F1EBD}"/>
              </a:ext>
            </a:extLst>
          </p:cNvPr>
          <p:cNvSpPr/>
          <p:nvPr/>
        </p:nvSpPr>
        <p:spPr>
          <a:xfrm>
            <a:off x="3511707" y="3816792"/>
            <a:ext cx="5196840" cy="41148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E9E30B-4F2A-48EC-ADF8-EF48B076FC3F}"/>
              </a:ext>
            </a:extLst>
          </p:cNvPr>
          <p:cNvSpPr txBox="1"/>
          <p:nvPr/>
        </p:nvSpPr>
        <p:spPr>
          <a:xfrm>
            <a:off x="2418480" y="3828164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실제 구매 데이터</a:t>
            </a:r>
          </a:p>
        </p:txBody>
      </p: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D8F132A9-7938-4FA0-BEFD-ECF08490DB7E}"/>
              </a:ext>
            </a:extLst>
          </p:cNvPr>
          <p:cNvSpPr/>
          <p:nvPr/>
        </p:nvSpPr>
        <p:spPr>
          <a:xfrm>
            <a:off x="5856941" y="3513308"/>
            <a:ext cx="426316" cy="426316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F8D5CC4-DC54-40B0-B46D-1A9C3595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4" y="1411838"/>
            <a:ext cx="8067072" cy="44303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257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 방향</a:t>
            </a:r>
            <a:endParaRPr 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ABF85B-8956-415A-84A4-433F20D52EA0}"/>
              </a:ext>
            </a:extLst>
          </p:cNvPr>
          <p:cNvSpPr/>
          <p:nvPr/>
        </p:nvSpPr>
        <p:spPr>
          <a:xfrm>
            <a:off x="7444048" y="1928553"/>
            <a:ext cx="3186545" cy="31865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Dense 1.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input_dim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=10,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units=64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4A80E6-785E-4B7B-99F1-69EA604E97A3}"/>
              </a:ext>
            </a:extLst>
          </p:cNvPr>
          <p:cNvSpPr txBox="1"/>
          <p:nvPr/>
        </p:nvSpPr>
        <p:spPr>
          <a:xfrm>
            <a:off x="1296329" y="1618339"/>
            <a:ext cx="289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종속변수 </a:t>
            </a:r>
            <a:r>
              <a:rPr lang="en-US" altLang="ko-KR" sz="1400" dirty="0"/>
              <a:t>: 1(</a:t>
            </a:r>
            <a:r>
              <a:rPr lang="ko-KR" altLang="en-US" sz="1400" dirty="0"/>
              <a:t>구매함</a:t>
            </a:r>
            <a:r>
              <a:rPr lang="en-US" altLang="ko-KR" sz="1400" dirty="0"/>
              <a:t>), 0(</a:t>
            </a:r>
            <a:r>
              <a:rPr lang="ko-KR" altLang="en-US" sz="1400" dirty="0"/>
              <a:t>구매 안함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8E0E3E-9B28-4C32-948A-57D1048280AA}"/>
              </a:ext>
            </a:extLst>
          </p:cNvPr>
          <p:cNvSpPr/>
          <p:nvPr/>
        </p:nvSpPr>
        <p:spPr>
          <a:xfrm>
            <a:off x="7444048" y="2408613"/>
            <a:ext cx="3186545" cy="31865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Dense 2. units=128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CC60CE-7576-4BFD-A68B-959B6BF6400B}"/>
              </a:ext>
            </a:extLst>
          </p:cNvPr>
          <p:cNvSpPr/>
          <p:nvPr/>
        </p:nvSpPr>
        <p:spPr>
          <a:xfrm>
            <a:off x="7444048" y="2888673"/>
            <a:ext cx="3186545" cy="31865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Dense 3. units=64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07BE041-899E-4281-BF25-79E0A242CA03}"/>
              </a:ext>
            </a:extLst>
          </p:cNvPr>
          <p:cNvCxnSpPr>
            <a:stCxn id="30" idx="2"/>
            <a:endCxn id="6" idx="0"/>
          </p:cNvCxnSpPr>
          <p:nvPr/>
        </p:nvCxnSpPr>
        <p:spPr>
          <a:xfrm rot="5400000" flipH="1">
            <a:off x="8397933" y="2567941"/>
            <a:ext cx="1278775" cy="12700"/>
          </a:xfrm>
          <a:prstGeom prst="bentConnector5">
            <a:avLst>
              <a:gd name="adj1" fmla="val -17876"/>
              <a:gd name="adj2" fmla="val -18174567"/>
              <a:gd name="adj3" fmla="val 117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984556-C706-46C1-951A-F2D261C5788A}"/>
              </a:ext>
            </a:extLst>
          </p:cNvPr>
          <p:cNvSpPr txBox="1"/>
          <p:nvPr/>
        </p:nvSpPr>
        <p:spPr>
          <a:xfrm>
            <a:off x="9907887" y="132216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 100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EAB881C-35E5-476E-BDDE-54B444E6EAC4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6256020" y="2087881"/>
            <a:ext cx="1188028" cy="1513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530BA3-D7C1-4B79-A517-59725750177E}"/>
              </a:ext>
            </a:extLst>
          </p:cNvPr>
          <p:cNvSpPr/>
          <p:nvPr/>
        </p:nvSpPr>
        <p:spPr>
          <a:xfrm>
            <a:off x="7459786" y="4125463"/>
            <a:ext cx="1905194" cy="12787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14221A-C736-4D7A-9AEA-FF9FCC349297}"/>
              </a:ext>
            </a:extLst>
          </p:cNvPr>
          <p:cNvCxnSpPr>
            <a:cxnSpLocks/>
            <a:stCxn id="30" idx="1"/>
            <a:endCxn id="38" idx="1"/>
          </p:cNvCxnSpPr>
          <p:nvPr/>
        </p:nvCxnSpPr>
        <p:spPr>
          <a:xfrm rot="10800000" flipH="1" flipV="1">
            <a:off x="7444048" y="3048001"/>
            <a:ext cx="15738" cy="1716850"/>
          </a:xfrm>
          <a:prstGeom prst="bentConnector3">
            <a:avLst>
              <a:gd name="adj1" fmla="val -1452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2A793662-E67B-4AD5-83F4-AB79BEED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1" y="2087881"/>
            <a:ext cx="5509919" cy="30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310021-60FF-44D4-89A7-014FD691A862}"/>
              </a:ext>
            </a:extLst>
          </p:cNvPr>
          <p:cNvSpPr/>
          <p:nvPr/>
        </p:nvSpPr>
        <p:spPr>
          <a:xfrm>
            <a:off x="2558796" y="1948114"/>
            <a:ext cx="368808" cy="327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A638D-2089-4975-9577-4C5797452858}"/>
              </a:ext>
            </a:extLst>
          </p:cNvPr>
          <p:cNvSpPr txBox="1"/>
          <p:nvPr/>
        </p:nvSpPr>
        <p:spPr>
          <a:xfrm>
            <a:off x="9586453" y="652583"/>
            <a:ext cx="219938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INDEX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950BD4-4424-4208-8BEE-05E35CA5EB6E}"/>
              </a:ext>
            </a:extLst>
          </p:cNvPr>
          <p:cNvSpPr txBox="1">
            <a:spLocks/>
          </p:cNvSpPr>
          <p:nvPr/>
        </p:nvSpPr>
        <p:spPr>
          <a:xfrm>
            <a:off x="961920" y="1034240"/>
            <a:ext cx="5796062" cy="4916960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ko-KR" altLang="en-US" sz="2000" b="1" dirty="0">
                <a:latin typeface="+mn-ea"/>
              </a:rPr>
              <a:t>개요</a:t>
            </a:r>
            <a:endParaRPr lang="en-US" altLang="ko-KR" sz="2000" b="1" dirty="0">
              <a:latin typeface="+mn-ea"/>
            </a:endParaRPr>
          </a:p>
          <a:p>
            <a:pPr marL="457200" lvl="1" indent="0">
              <a:lnSpc>
                <a:spcPct val="120000"/>
              </a:lnSpc>
              <a:buNone/>
              <a:defRPr/>
            </a:pPr>
            <a:r>
              <a:rPr lang="ko-KR" altLang="en-US" sz="1200" b="1" dirty="0">
                <a:latin typeface="+mn-ea"/>
              </a:rPr>
              <a:t>나라장터 종합쇼핑몰 빅데이터 분석</a:t>
            </a:r>
            <a:endParaRPr lang="en-US" altLang="ko-KR" sz="12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분석 대상 데이터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000" b="1" dirty="0">
                <a:latin typeface="+mn-ea"/>
              </a:rPr>
              <a:t>이론적 배경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도메인 배경</a:t>
            </a:r>
            <a:endParaRPr lang="en-US" altLang="ko-KR" sz="1200" b="1" dirty="0">
              <a:latin typeface="+mn-ea"/>
            </a:endParaRPr>
          </a:p>
          <a:p>
            <a:pPr indent="-285750">
              <a:lnSpc>
                <a:spcPct val="120000"/>
              </a:lnSpc>
              <a:defRPr/>
            </a:pPr>
            <a:r>
              <a:rPr lang="ko-KR" altLang="en-US" sz="2000" b="1" dirty="0">
                <a:latin typeface="+mn-ea"/>
              </a:rPr>
              <a:t>연구 가설 및 조사 설계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연구 가설</a:t>
            </a:r>
            <a:endParaRPr lang="en-US" altLang="ko-KR" sz="12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변수의 정의 및 예측대상 항목</a:t>
            </a:r>
            <a:endParaRPr lang="en-US" altLang="ko-KR" sz="1200" b="1" dirty="0">
              <a:latin typeface="+mn-ea"/>
            </a:endParaRPr>
          </a:p>
          <a:p>
            <a:pPr indent="-285750">
              <a:lnSpc>
                <a:spcPct val="120000"/>
              </a:lnSpc>
              <a:defRPr/>
            </a:pPr>
            <a:r>
              <a:rPr lang="ko-KR" altLang="en-US" sz="2000" b="1" dirty="0">
                <a:latin typeface="+mn-ea"/>
              </a:rPr>
              <a:t>실증 분석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딥러닝 특성</a:t>
            </a:r>
            <a:endParaRPr lang="en-US" altLang="ko-KR" sz="12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분석 방향 재설계</a:t>
            </a:r>
            <a:endParaRPr lang="en-US" altLang="ko-KR" sz="1200" b="1" dirty="0">
              <a:latin typeface="+mn-ea"/>
            </a:endParaRPr>
          </a:p>
          <a:p>
            <a:pPr marL="285750" indent="-228600">
              <a:lnSpc>
                <a:spcPct val="120000"/>
              </a:lnSpc>
              <a:defRPr/>
            </a:pPr>
            <a:r>
              <a:rPr lang="ko-KR" altLang="en-US" sz="2000" b="1" dirty="0">
                <a:latin typeface="+mn-ea"/>
              </a:rPr>
              <a:t>결론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연구의 결과 및 시사점</a:t>
            </a:r>
            <a:endParaRPr lang="en-US" altLang="ko-KR" sz="1200" b="1" dirty="0">
              <a:latin typeface="+mn-ea"/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b="1" dirty="0">
                <a:latin typeface="+mn-ea"/>
              </a:rPr>
              <a:t>향후 연구 방향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29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6E884D-5985-4618-AAB7-1F9FE9773E83}"/>
              </a:ext>
            </a:extLst>
          </p:cNvPr>
          <p:cNvSpPr/>
          <p:nvPr/>
        </p:nvSpPr>
        <p:spPr>
          <a:xfrm>
            <a:off x="7031799" y="3266810"/>
            <a:ext cx="3055621" cy="5638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 방향</a:t>
            </a:r>
            <a:endParaRPr lang="en-US" sz="3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947A5F-6AA0-48C0-BDE6-2DD41959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47" y="2029723"/>
            <a:ext cx="5509919" cy="30837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F9E7FE-4550-4C5A-BB92-1751C40C357B}"/>
              </a:ext>
            </a:extLst>
          </p:cNvPr>
          <p:cNvSpPr/>
          <p:nvPr/>
        </p:nvSpPr>
        <p:spPr>
          <a:xfrm>
            <a:off x="1806238" y="1908928"/>
            <a:ext cx="446258" cy="327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CB4DC2-4512-4B77-A61B-4701D5B69E2D}"/>
              </a:ext>
            </a:extLst>
          </p:cNvPr>
          <p:cNvSpPr/>
          <p:nvPr/>
        </p:nvSpPr>
        <p:spPr>
          <a:xfrm>
            <a:off x="7507952" y="2909362"/>
            <a:ext cx="1905194" cy="1278776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3D625D-546E-4A0A-B4DB-A383C7FAD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5" r="60850"/>
          <a:stretch/>
        </p:blipFill>
        <p:spPr>
          <a:xfrm>
            <a:off x="10410124" y="2122298"/>
            <a:ext cx="279082" cy="30260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20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활용 방향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6AB84-C85E-4C1A-888D-347BEA5A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69" y="1455615"/>
            <a:ext cx="4301292" cy="23106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E7567-EEE4-4B5C-A62F-BD5E99848660}"/>
              </a:ext>
            </a:extLst>
          </p:cNvPr>
          <p:cNvSpPr/>
          <p:nvPr/>
        </p:nvSpPr>
        <p:spPr bwMode="auto">
          <a:xfrm>
            <a:off x="1416069" y="1063756"/>
            <a:ext cx="1397181" cy="391859"/>
          </a:xfrm>
          <a:prstGeom prst="rect">
            <a:avLst/>
          </a:prstGeom>
          <a:solidFill>
            <a:srgbClr val="19649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chemeClr val="bg1"/>
                </a:solidFill>
                <a:latin typeface="+mn-ea"/>
              </a:rPr>
              <a:t>한밭대학교</a:t>
            </a:r>
            <a:endParaRPr kumimoji="0"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AE5C3F-C6C6-4C3C-B419-EAEA2230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26" y="1513907"/>
            <a:ext cx="4301292" cy="22574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E8B6A4-4144-4A6F-8787-8CC7CA7BB1BE}"/>
              </a:ext>
            </a:extLst>
          </p:cNvPr>
          <p:cNvSpPr/>
          <p:nvPr/>
        </p:nvSpPr>
        <p:spPr bwMode="auto">
          <a:xfrm>
            <a:off x="6470826" y="1122048"/>
            <a:ext cx="1397181" cy="391859"/>
          </a:xfrm>
          <a:prstGeom prst="rect">
            <a:avLst/>
          </a:prstGeom>
          <a:solidFill>
            <a:srgbClr val="19649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서울특별시 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서부교육지원청</a:t>
            </a:r>
            <a:endParaRPr kumimoji="0" lang="en-US" altLang="ko-KR" sz="105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F9634F-2A8F-42E6-9F0A-C5E3A085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70" y="4568654"/>
            <a:ext cx="4301292" cy="1667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040828-FFCE-4DC7-8C8B-8F2C20AB6924}"/>
              </a:ext>
            </a:extLst>
          </p:cNvPr>
          <p:cNvSpPr/>
          <p:nvPr/>
        </p:nvSpPr>
        <p:spPr bwMode="auto">
          <a:xfrm>
            <a:off x="1416069" y="4176795"/>
            <a:ext cx="1397181" cy="3918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충남대학교</a:t>
            </a:r>
            <a:endParaRPr kumimoji="0"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3B504BD-360E-49A8-B9CB-9CE04D2352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4" b="49907"/>
          <a:stretch/>
        </p:blipFill>
        <p:spPr>
          <a:xfrm>
            <a:off x="6470826" y="4568654"/>
            <a:ext cx="4269718" cy="1197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973C1F-CCAF-4D66-8932-736CCBBFFFCC}"/>
              </a:ext>
            </a:extLst>
          </p:cNvPr>
          <p:cNvSpPr/>
          <p:nvPr/>
        </p:nvSpPr>
        <p:spPr bwMode="auto">
          <a:xfrm>
            <a:off x="6470826" y="4176795"/>
            <a:ext cx="1397181" cy="3918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서울특별시 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남부교육지원청</a:t>
            </a:r>
            <a:endParaRPr kumimoji="0" lang="en-US" altLang="ko-KR" sz="105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9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8" y="1340696"/>
            <a:ext cx="47006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cs typeface="Arial" pitchFamily="34" charset="0"/>
              </a:rPr>
              <a:t>실증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83622"/>
            <a:ext cx="45413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Empirical Analysis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5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ED974A-FE16-4244-8F22-E31EA4E1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65" y="1731018"/>
            <a:ext cx="6466668" cy="394245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딥러닝 분석</a:t>
            </a:r>
            <a:endParaRPr 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07472A-5EC7-4AB1-AB44-8476DABD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1286595" y="1261361"/>
            <a:ext cx="4904195" cy="48817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A27F39-AD06-4207-8AFD-A0D01F07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887" y="1360194"/>
            <a:ext cx="1692896" cy="4684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142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분석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딥러닝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실패 요인</a:t>
            </a:r>
            <a:endParaRPr lang="en-US" sz="3200" b="1" dirty="0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DD68FB5A-2659-4393-91A6-7F7A5991DC64}"/>
              </a:ext>
            </a:extLst>
          </p:cNvPr>
          <p:cNvGrpSpPr/>
          <p:nvPr/>
        </p:nvGrpSpPr>
        <p:grpSpPr>
          <a:xfrm>
            <a:off x="2776756" y="2786251"/>
            <a:ext cx="4517334" cy="1285497"/>
            <a:chOff x="1772309" y="4307149"/>
            <a:chExt cx="3116362" cy="12854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E15EC8-2FB0-4DE3-BA4B-AE5C642BDD84}"/>
                </a:ext>
              </a:extLst>
            </p:cNvPr>
            <p:cNvSpPr txBox="1"/>
            <p:nvPr/>
          </p:nvSpPr>
          <p:spPr>
            <a:xfrm>
              <a:off x="1794209" y="4761649"/>
              <a:ext cx="3071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38,000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개가 넘는 수요기관의 종류가 대부분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이상값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으로 작용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77DE3D-5600-42E4-BC6B-218F78058FB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과다한 각 독립변수의 종류</a:t>
              </a:r>
            </a:p>
          </p:txBody>
        </p:sp>
      </p:grpSp>
      <p:grpSp>
        <p:nvGrpSpPr>
          <p:cNvPr id="24" name="Group 13">
            <a:extLst>
              <a:ext uri="{FF2B5EF4-FFF2-40B4-BE49-F238E27FC236}">
                <a16:creationId xmlns:a16="http://schemas.microsoft.com/office/drawing/2014/main" id="{9D8AF31E-7C5C-43C1-9BC3-D5410612D506}"/>
              </a:ext>
            </a:extLst>
          </p:cNvPr>
          <p:cNvGrpSpPr/>
          <p:nvPr/>
        </p:nvGrpSpPr>
        <p:grpSpPr>
          <a:xfrm>
            <a:off x="2776756" y="4320691"/>
            <a:ext cx="4517334" cy="988941"/>
            <a:chOff x="1772309" y="4307149"/>
            <a:chExt cx="3116362" cy="9889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6C281-0D51-41F3-8EF9-3ED63D0A281A}"/>
                </a:ext>
              </a:extLst>
            </p:cNvPr>
            <p:cNvSpPr txBox="1"/>
            <p:nvPr/>
          </p:nvSpPr>
          <p:spPr>
            <a:xfrm>
              <a:off x="1794209" y="4711315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제품과 고객사에 대한 이해 부족으로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데이터의 정합성 확인 불가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E89627-C3AC-4DD3-BE3D-B8FF5A09792C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데이터에 대한 이해 부족</a:t>
              </a:r>
            </a:p>
          </p:txBody>
        </p:sp>
      </p:grpSp>
      <p:sp>
        <p:nvSpPr>
          <p:cNvPr id="19" name="Oval 5">
            <a:extLst>
              <a:ext uri="{FF2B5EF4-FFF2-40B4-BE49-F238E27FC236}">
                <a16:creationId xmlns:a16="http://schemas.microsoft.com/office/drawing/2014/main" id="{15581C97-545B-4859-B510-FC6C0C3F5CE2}"/>
              </a:ext>
            </a:extLst>
          </p:cNvPr>
          <p:cNvSpPr/>
          <p:nvPr/>
        </p:nvSpPr>
        <p:spPr>
          <a:xfrm>
            <a:off x="7828012" y="4190589"/>
            <a:ext cx="1159697" cy="11596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67A6482B-0AF2-41A3-BA73-1104383A9624}"/>
              </a:ext>
            </a:extLst>
          </p:cNvPr>
          <p:cNvSpPr/>
          <p:nvPr/>
        </p:nvSpPr>
        <p:spPr>
          <a:xfrm>
            <a:off x="7828012" y="2656149"/>
            <a:ext cx="1159697" cy="11596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456332B8-D9FD-4CB3-A692-ACAD03C0E65F}"/>
              </a:ext>
            </a:extLst>
          </p:cNvPr>
          <p:cNvSpPr/>
          <p:nvPr/>
        </p:nvSpPr>
        <p:spPr>
          <a:xfrm>
            <a:off x="8004985" y="2958307"/>
            <a:ext cx="77219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F69607C9-24DC-4E61-85D1-0211BE77E7E0}"/>
              </a:ext>
            </a:extLst>
          </p:cNvPr>
          <p:cNvSpPr/>
          <p:nvPr/>
        </p:nvSpPr>
        <p:spPr>
          <a:xfrm>
            <a:off x="8004985" y="4494189"/>
            <a:ext cx="77219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3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추가 분석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B3450-E5E2-4BC5-AD29-81D4E504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636" y="1531564"/>
            <a:ext cx="4254090" cy="4684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3DBC0D-0B66-4B88-869C-965997228F7E}"/>
              </a:ext>
            </a:extLst>
          </p:cNvPr>
          <p:cNvSpPr txBox="1"/>
          <p:nvPr/>
        </p:nvSpPr>
        <p:spPr>
          <a:xfrm>
            <a:off x="1517268" y="1828800"/>
            <a:ext cx="4931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가장 잘 아는 업종의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EE4CB-43E5-431C-A678-9A061DCF6CAA}"/>
              </a:ext>
            </a:extLst>
          </p:cNvPr>
          <p:cNvSpPr txBox="1"/>
          <p:nvPr/>
        </p:nvSpPr>
        <p:spPr>
          <a:xfrm>
            <a:off x="1517268" y="2696055"/>
            <a:ext cx="4875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2. Cross Sales</a:t>
            </a:r>
            <a:r>
              <a:rPr lang="ko-KR" altLang="en-US" sz="2800" dirty="0"/>
              <a:t>에 용이한 회사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8638F-9A30-46F8-A145-6CF4FC67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9"/>
          <a:stretch/>
        </p:blipFill>
        <p:spPr>
          <a:xfrm>
            <a:off x="2007995" y="3813825"/>
            <a:ext cx="4088005" cy="24018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80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경쟁제품 목록</a:t>
            </a:r>
            <a:endParaRPr 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F29442-A4C9-4630-9802-5C684131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97" y="1124455"/>
            <a:ext cx="9160030" cy="3954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D99CC7-9B1A-4473-A044-1A099715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41" y="5171224"/>
            <a:ext cx="9160030" cy="109108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4FA365-D600-4C60-89FD-3280C7CD1B4B}"/>
              </a:ext>
            </a:extLst>
          </p:cNvPr>
          <p:cNvCxnSpPr>
            <a:cxnSpLocks/>
          </p:cNvCxnSpPr>
          <p:nvPr/>
        </p:nvCxnSpPr>
        <p:spPr>
          <a:xfrm>
            <a:off x="1473341" y="5117301"/>
            <a:ext cx="92648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D6DA5A-5792-49C5-8024-FD8B12818591}"/>
              </a:ext>
            </a:extLst>
          </p:cNvPr>
          <p:cNvSpPr/>
          <p:nvPr/>
        </p:nvSpPr>
        <p:spPr>
          <a:xfrm>
            <a:off x="1583097" y="1124455"/>
            <a:ext cx="9028190" cy="51378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7625E3-6DD3-4882-B7AD-53FEAE9199FE}"/>
              </a:ext>
            </a:extLst>
          </p:cNvPr>
          <p:cNvSpPr/>
          <p:nvPr/>
        </p:nvSpPr>
        <p:spPr>
          <a:xfrm>
            <a:off x="4879008" y="1053227"/>
            <a:ext cx="490884" cy="5281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DCB04-7E23-4534-9FDE-609B83C69D1A}"/>
              </a:ext>
            </a:extLst>
          </p:cNvPr>
          <p:cNvSpPr txBox="1"/>
          <p:nvPr/>
        </p:nvSpPr>
        <p:spPr>
          <a:xfrm>
            <a:off x="4311941" y="637563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수동 레이블링</a:t>
            </a:r>
          </a:p>
        </p:txBody>
      </p:sp>
    </p:spTree>
    <p:extLst>
      <p:ext uri="{BB962C8B-B14F-4D97-AF65-F5344CB8AC3E}">
        <p14:creationId xmlns:p14="http://schemas.microsoft.com/office/powerpoint/2010/main" val="33979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경쟁제품 판매 목록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21FD0-262E-40B2-9B5C-8F5814DD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41" y="1368179"/>
            <a:ext cx="10076033" cy="3131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D5C122-5323-46EA-A965-DF5FD81BEAFF}"/>
              </a:ext>
            </a:extLst>
          </p:cNvPr>
          <p:cNvSpPr txBox="1"/>
          <p:nvPr/>
        </p:nvSpPr>
        <p:spPr>
          <a:xfrm>
            <a:off x="1233181" y="4619676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년간 </a:t>
            </a:r>
            <a:r>
              <a:rPr lang="en-US" altLang="ko-KR" dirty="0"/>
              <a:t>175</a:t>
            </a:r>
            <a:r>
              <a:rPr lang="ko-KR" altLang="en-US" dirty="0"/>
              <a:t>개 경쟁제품의 모든 판매 기록 </a:t>
            </a:r>
            <a:r>
              <a:rPr lang="en-US" altLang="ko-KR" dirty="0"/>
              <a:t>1,900</a:t>
            </a:r>
            <a:r>
              <a:rPr lang="ko-KR" altLang="en-US" dirty="0"/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35351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3200" b="1" dirty="0"/>
              <a:t>Human Insight 1. </a:t>
            </a:r>
            <a:r>
              <a:rPr lang="ko-KR" altLang="en-US" sz="3200" b="1" dirty="0"/>
              <a:t>레퍼런스 활용한 수직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수평 확장</a:t>
            </a:r>
            <a:endParaRPr 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5A146B-C817-4BFC-93C4-007C63CD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756"/>
            <a:ext cx="12192000" cy="432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552AF-CC75-4D65-95BF-1690091D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707"/>
            <a:ext cx="12192000" cy="2415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AF13EE-5B63-403A-9D58-F0CB0E14C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78" y="3701699"/>
            <a:ext cx="12192000" cy="30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3200" b="1" dirty="0"/>
              <a:t>Human Insight 2. Cross Sales </a:t>
            </a:r>
            <a:r>
              <a:rPr lang="ko-KR" altLang="en-US" sz="3200" b="1" dirty="0"/>
              <a:t>대상 선별</a:t>
            </a:r>
            <a:endParaRPr 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B745A8-C0B8-4B3F-9F01-9971C643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756"/>
            <a:ext cx="12192000" cy="57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1340696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cs typeface="Arial" pitchFamily="34" charset="0"/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452725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 err="1"/>
              <a:t>공공데이터포털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/</a:t>
            </a:r>
          </a:p>
          <a:p>
            <a:r>
              <a:rPr lang="ko-KR" altLang="en-US" sz="1100" b="1" dirty="0"/>
              <a:t>조달청 종합쇼핑몰 납품요구 상세내역 </a:t>
            </a:r>
            <a:r>
              <a:rPr lang="en-US" altLang="ko-KR" sz="1100" b="1" dirty="0"/>
              <a:t>/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498956"/>
            <a:ext cx="45413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accent3"/>
                </a:solidFill>
                <a:cs typeface="Arial" pitchFamily="34" charset="0"/>
              </a:rPr>
              <a:t>나라장터 종합쇼핑몰 </a:t>
            </a:r>
            <a:endParaRPr lang="en-US" altLang="ko-KR" sz="2400" dirty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accent3"/>
                </a:solidFill>
                <a:cs typeface="Arial" pitchFamily="34" charset="0"/>
              </a:rPr>
              <a:t>빅데이터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공공기관에서 나라장터 종합쇼핑몰을 통해 구매한 모든 내역을 조회</a:t>
            </a:r>
            <a:r>
              <a:rPr lang="en-US" altLang="ko-KR" sz="1200" dirty="0"/>
              <a:t>, </a:t>
            </a:r>
            <a:r>
              <a:rPr lang="ko-KR" altLang="en-US" sz="1200" dirty="0"/>
              <a:t>다운로드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방대한 데이터를 제공</a:t>
            </a:r>
            <a:endParaRPr lang="en-US" altLang="ko-KR" sz="1200" dirty="0"/>
          </a:p>
          <a:p>
            <a:r>
              <a:rPr lang="en-US" altLang="ko-KR" sz="1200" dirty="0"/>
              <a:t>2000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개월 약   </a:t>
            </a:r>
            <a:r>
              <a:rPr lang="en-US" altLang="ko-KR" sz="1200" dirty="0"/>
              <a:t>550,000</a:t>
            </a:r>
            <a:r>
              <a:rPr lang="ko-KR" altLang="en-US" sz="1200" dirty="0"/>
              <a:t>개의 데이터</a:t>
            </a:r>
            <a:endParaRPr lang="en-US" altLang="ko-KR" sz="1200" dirty="0"/>
          </a:p>
          <a:p>
            <a:r>
              <a:rPr lang="en-US" altLang="ko-KR" sz="1200" dirty="0"/>
              <a:t>2010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개월 약 </a:t>
            </a:r>
            <a:r>
              <a:rPr lang="en-US" altLang="ko-KR" sz="1200" dirty="0"/>
              <a:t>2,000,000</a:t>
            </a:r>
            <a:r>
              <a:rPr lang="ko-KR" altLang="en-US" sz="1200" dirty="0"/>
              <a:t>개의 데이터</a:t>
            </a:r>
            <a:endParaRPr lang="en-US" altLang="ko-KR" sz="1200" dirty="0"/>
          </a:p>
          <a:p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개월 약 </a:t>
            </a:r>
            <a:r>
              <a:rPr lang="en-US" altLang="ko-KR" sz="1200" dirty="0"/>
              <a:t>3,300,000</a:t>
            </a:r>
            <a:r>
              <a:rPr lang="ko-KR" altLang="en-US" sz="1200" dirty="0"/>
              <a:t>개의 데이터</a:t>
            </a:r>
            <a:endParaRPr lang="en-US" altLang="ko-KR" sz="1200" dirty="0"/>
          </a:p>
          <a:p>
            <a:r>
              <a:rPr lang="en-US" altLang="ko-KR" sz="1200" dirty="0"/>
              <a:t>2000</a:t>
            </a:r>
            <a:r>
              <a:rPr lang="ko-KR" altLang="en-US" sz="1200" dirty="0"/>
              <a:t>년</a:t>
            </a:r>
            <a:r>
              <a:rPr lang="en-US" altLang="ko-KR" sz="1200" dirty="0"/>
              <a:t>~2010</a:t>
            </a:r>
            <a:r>
              <a:rPr lang="ko-KR" altLang="en-US" sz="1200" dirty="0"/>
              <a:t>년 </a:t>
            </a:r>
            <a:r>
              <a:rPr lang="en-US" altLang="ko-KR" sz="1200" dirty="0"/>
              <a:t>: </a:t>
            </a:r>
            <a:r>
              <a:rPr lang="ko-KR" altLang="en-US" sz="1200" dirty="0"/>
              <a:t>약 </a:t>
            </a:r>
            <a:r>
              <a:rPr lang="en-US" altLang="ko-KR" sz="1200" dirty="0"/>
              <a:t>25,000,000</a:t>
            </a:r>
            <a:r>
              <a:rPr lang="ko-KR" altLang="en-US" sz="1200" dirty="0"/>
              <a:t>개의 데이터</a:t>
            </a:r>
            <a:endParaRPr lang="en-US" altLang="ko-KR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557DBC-601C-4812-940C-AA80DA89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86" y="1299861"/>
            <a:ext cx="5671566" cy="42582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1362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3200" b="1" dirty="0"/>
              <a:t>Human Insight 3. </a:t>
            </a:r>
            <a:r>
              <a:rPr lang="ko-KR" altLang="en-US" sz="3200" b="1" dirty="0" err="1"/>
              <a:t>니치마켓</a:t>
            </a:r>
            <a:r>
              <a:rPr lang="ko-KR" altLang="en-US" sz="3200" b="1" dirty="0"/>
              <a:t> 공략</a:t>
            </a:r>
            <a:endParaRPr 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5A146B-C817-4BFC-93C4-007C63CD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756"/>
            <a:ext cx="12192000" cy="4323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77C126-F95F-4228-9350-FB871AF73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096"/>
            <a:ext cx="12192000" cy="412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A581C1-A680-4274-8593-B82D6CBC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3269"/>
            <a:ext cx="12192000" cy="627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3AEC9C-1E82-4249-A9BD-7FDCF7112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0533"/>
            <a:ext cx="12192000" cy="2103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5B6F28-C66E-4517-A582-87B01B8E9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78" y="2740865"/>
            <a:ext cx="12192000" cy="10256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38949F-EABA-4CB5-B834-8A919207F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75302"/>
            <a:ext cx="12192000" cy="418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20D83C-5A6B-4A7C-973D-AA5EC5FFF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94391"/>
            <a:ext cx="12192000" cy="6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8" y="1340696"/>
            <a:ext cx="47006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cs typeface="Arial" pitchFamily="34" charset="0"/>
              </a:rPr>
              <a:t>결론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83622"/>
            <a:ext cx="45413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Conclusion and Implications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1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연구의 결과 및 시사점</a:t>
            </a:r>
            <a:endParaRPr lang="en-US" sz="3200" b="1" dirty="0"/>
          </a:p>
        </p:txBody>
      </p:sp>
      <p:sp>
        <p:nvSpPr>
          <p:cNvPr id="58" name="Donut 66">
            <a:extLst>
              <a:ext uri="{FF2B5EF4-FFF2-40B4-BE49-F238E27FC236}">
                <a16:creationId xmlns:a16="http://schemas.microsoft.com/office/drawing/2014/main" id="{772E38D6-0DD0-4D79-9429-E6F5F6BD3870}"/>
              </a:ext>
            </a:extLst>
          </p:cNvPr>
          <p:cNvSpPr/>
          <p:nvPr/>
        </p:nvSpPr>
        <p:spPr>
          <a:xfrm>
            <a:off x="5497324" y="4343208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9" name="Straight Connector 20">
            <a:extLst>
              <a:ext uri="{FF2B5EF4-FFF2-40B4-BE49-F238E27FC236}">
                <a16:creationId xmlns:a16="http://schemas.microsoft.com/office/drawing/2014/main" id="{DD20D30D-F6BA-43F5-88DE-57C144FCDCEE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6198354" y="4693722"/>
            <a:ext cx="3797795" cy="1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2">
            <a:extLst>
              <a:ext uri="{FF2B5EF4-FFF2-40B4-BE49-F238E27FC236}">
                <a16:creationId xmlns:a16="http://schemas.microsoft.com/office/drawing/2014/main" id="{A0378961-2CBA-471B-A956-1539DE064BD7}"/>
              </a:ext>
            </a:extLst>
          </p:cNvPr>
          <p:cNvGrpSpPr/>
          <p:nvPr/>
        </p:nvGrpSpPr>
        <p:grpSpPr>
          <a:xfrm>
            <a:off x="6678374" y="4387745"/>
            <a:ext cx="3307499" cy="573453"/>
            <a:chOff x="8477028" y="4094174"/>
            <a:chExt cx="2752426" cy="5734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B300DA-681D-44BA-927E-59FA87304CD1}"/>
                </a:ext>
              </a:extLst>
            </p:cNvPr>
            <p:cNvSpPr txBox="1"/>
            <p:nvPr/>
          </p:nvSpPr>
          <p:spPr>
            <a:xfrm>
              <a:off x="8477028" y="4390628"/>
              <a:ext cx="275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bird in the hand is worth two in the bush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6C4928-3E4A-48B6-9833-714FC5D6FCF3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시각화의 중요성</a:t>
              </a:r>
            </a:p>
          </p:txBody>
        </p:sp>
      </p:grpSp>
      <p:sp>
        <p:nvSpPr>
          <p:cNvPr id="63" name="Donut 59">
            <a:extLst>
              <a:ext uri="{FF2B5EF4-FFF2-40B4-BE49-F238E27FC236}">
                <a16:creationId xmlns:a16="http://schemas.microsoft.com/office/drawing/2014/main" id="{71385696-C71F-487E-9769-9374A95E9EDF}"/>
              </a:ext>
            </a:extLst>
          </p:cNvPr>
          <p:cNvSpPr/>
          <p:nvPr/>
        </p:nvSpPr>
        <p:spPr>
          <a:xfrm>
            <a:off x="5196344" y="1918399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4" name="Straight Connector 25">
            <a:extLst>
              <a:ext uri="{FF2B5EF4-FFF2-40B4-BE49-F238E27FC236}">
                <a16:creationId xmlns:a16="http://schemas.microsoft.com/office/drawing/2014/main" id="{3D612134-9419-4A6A-B6FD-CC9400692D6F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5897374" y="2268914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">
            <a:extLst>
              <a:ext uri="{FF2B5EF4-FFF2-40B4-BE49-F238E27FC236}">
                <a16:creationId xmlns:a16="http://schemas.microsoft.com/office/drawing/2014/main" id="{2A44CB36-9783-4962-808E-A44D7D8C2B95}"/>
              </a:ext>
            </a:extLst>
          </p:cNvPr>
          <p:cNvGrpSpPr/>
          <p:nvPr/>
        </p:nvGrpSpPr>
        <p:grpSpPr>
          <a:xfrm>
            <a:off x="5927694" y="1966585"/>
            <a:ext cx="4063349" cy="942785"/>
            <a:chOff x="8306211" y="1865918"/>
            <a:chExt cx="2909365" cy="9427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D228DB-0C52-4D6C-B6B8-239EC35C6C2E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빅데이터 분석에 있어서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어느 경우에나 적용 가능한 만능의 방법은 없다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 많은 시행착오만이 빅데이터를 정말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가치있게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A8A4A4-63C5-4ED5-92EF-425F05CE4511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경험의 중요성</a:t>
              </a:r>
            </a:p>
          </p:txBody>
        </p:sp>
      </p:grpSp>
      <p:sp>
        <p:nvSpPr>
          <p:cNvPr id="68" name="Donut 61">
            <a:extLst>
              <a:ext uri="{FF2B5EF4-FFF2-40B4-BE49-F238E27FC236}">
                <a16:creationId xmlns:a16="http://schemas.microsoft.com/office/drawing/2014/main" id="{FAC01BFE-B7D4-4954-AFB2-4167C6491B78}"/>
              </a:ext>
            </a:extLst>
          </p:cNvPr>
          <p:cNvSpPr/>
          <p:nvPr/>
        </p:nvSpPr>
        <p:spPr>
          <a:xfrm>
            <a:off x="6198354" y="311180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Straight Connector 35">
            <a:extLst>
              <a:ext uri="{FF2B5EF4-FFF2-40B4-BE49-F238E27FC236}">
                <a16:creationId xmlns:a16="http://schemas.microsoft.com/office/drawing/2014/main" id="{A906A033-6357-4AD8-8160-1A4E3AD6816A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6899384" y="3462320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5">
            <a:extLst>
              <a:ext uri="{FF2B5EF4-FFF2-40B4-BE49-F238E27FC236}">
                <a16:creationId xmlns:a16="http://schemas.microsoft.com/office/drawing/2014/main" id="{B4ACFF44-D67D-4AB3-8830-7198B0687CA7}"/>
              </a:ext>
            </a:extLst>
          </p:cNvPr>
          <p:cNvGrpSpPr/>
          <p:nvPr/>
        </p:nvGrpSpPr>
        <p:grpSpPr>
          <a:xfrm>
            <a:off x="6970490" y="3160209"/>
            <a:ext cx="2996190" cy="952513"/>
            <a:chOff x="8697852" y="2990115"/>
            <a:chExt cx="2493362" cy="95251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B1741E-760B-4A88-BDF2-1554128B7041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도메인 지식에서 비롯된 가설수립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레이블링 기준 설정 등이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결과에 지대한 영향을 미친다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AF3428E-E81B-4F0F-B118-72DEEAC8F2B8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도메인 지식의 중요성</a:t>
              </a:r>
            </a:p>
          </p:txBody>
        </p:sp>
      </p:grpSp>
      <p:sp>
        <p:nvSpPr>
          <p:cNvPr id="74" name="Frame 17">
            <a:extLst>
              <a:ext uri="{FF2B5EF4-FFF2-40B4-BE49-F238E27FC236}">
                <a16:creationId xmlns:a16="http://schemas.microsoft.com/office/drawing/2014/main" id="{4BC21571-FCE3-48EE-A9E9-98EE4BF30F72}"/>
              </a:ext>
            </a:extLst>
          </p:cNvPr>
          <p:cNvSpPr/>
          <p:nvPr/>
        </p:nvSpPr>
        <p:spPr>
          <a:xfrm>
            <a:off x="5396693" y="2113184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6" name="Group 2">
            <a:extLst>
              <a:ext uri="{FF2B5EF4-FFF2-40B4-BE49-F238E27FC236}">
                <a16:creationId xmlns:a16="http://schemas.microsoft.com/office/drawing/2014/main" id="{14F4FC44-651A-48DA-9E8F-4B24AC1C310F}"/>
              </a:ext>
            </a:extLst>
          </p:cNvPr>
          <p:cNvGrpSpPr/>
          <p:nvPr/>
        </p:nvGrpSpPr>
        <p:grpSpPr>
          <a:xfrm>
            <a:off x="1967678" y="2619429"/>
            <a:ext cx="2685364" cy="2660085"/>
            <a:chOff x="1115616" y="1926357"/>
            <a:chExt cx="3181047" cy="3151101"/>
          </a:xfrm>
        </p:grpSpPr>
        <p:sp>
          <p:nvSpPr>
            <p:cNvPr id="77" name="Oval 3">
              <a:extLst>
                <a:ext uri="{FF2B5EF4-FFF2-40B4-BE49-F238E27FC236}">
                  <a16:creationId xmlns:a16="http://schemas.microsoft.com/office/drawing/2014/main" id="{19EC1393-2F17-4A63-BFAD-2EC30F3D08C2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Arc 31">
              <a:extLst>
                <a:ext uri="{FF2B5EF4-FFF2-40B4-BE49-F238E27FC236}">
                  <a16:creationId xmlns:a16="http://schemas.microsoft.com/office/drawing/2014/main" id="{9383B6C0-DF72-4FAD-9012-B7C061512B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79" name="Arc 31">
              <a:extLst>
                <a:ext uri="{FF2B5EF4-FFF2-40B4-BE49-F238E27FC236}">
                  <a16:creationId xmlns:a16="http://schemas.microsoft.com/office/drawing/2014/main" id="{E61945CD-6BF3-4CE2-8270-5DDD98D2FC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80" name="Arc 31">
              <a:extLst>
                <a:ext uri="{FF2B5EF4-FFF2-40B4-BE49-F238E27FC236}">
                  <a16:creationId xmlns:a16="http://schemas.microsoft.com/office/drawing/2014/main" id="{C292D9E3-86A0-495F-8715-528A8827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/>
            </a:p>
          </p:txBody>
        </p:sp>
        <p:sp>
          <p:nvSpPr>
            <p:cNvPr id="81" name="Arc 31">
              <a:extLst>
                <a:ext uri="{FF2B5EF4-FFF2-40B4-BE49-F238E27FC236}">
                  <a16:creationId xmlns:a16="http://schemas.microsoft.com/office/drawing/2014/main" id="{5C8D28D6-D46D-4407-A392-BA54E521F1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</p:grpSp>
      <p:sp>
        <p:nvSpPr>
          <p:cNvPr id="82" name="Oval 8">
            <a:extLst>
              <a:ext uri="{FF2B5EF4-FFF2-40B4-BE49-F238E27FC236}">
                <a16:creationId xmlns:a16="http://schemas.microsoft.com/office/drawing/2014/main" id="{A84A61D7-A3A5-47A5-ABB8-0893AEB571F7}"/>
              </a:ext>
            </a:extLst>
          </p:cNvPr>
          <p:cNvSpPr/>
          <p:nvPr/>
        </p:nvSpPr>
        <p:spPr>
          <a:xfrm>
            <a:off x="2879489" y="2023783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9">
            <a:extLst>
              <a:ext uri="{FF2B5EF4-FFF2-40B4-BE49-F238E27FC236}">
                <a16:creationId xmlns:a16="http://schemas.microsoft.com/office/drawing/2014/main" id="{5695929E-7AA8-4789-8B50-39AB380EE226}"/>
              </a:ext>
            </a:extLst>
          </p:cNvPr>
          <p:cNvSpPr/>
          <p:nvPr/>
        </p:nvSpPr>
        <p:spPr>
          <a:xfrm>
            <a:off x="2863408" y="5050926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Oval 10">
            <a:extLst>
              <a:ext uri="{FF2B5EF4-FFF2-40B4-BE49-F238E27FC236}">
                <a16:creationId xmlns:a16="http://schemas.microsoft.com/office/drawing/2014/main" id="{02F7AFBD-EC08-4E53-8244-7CFE7CD10F63}"/>
              </a:ext>
            </a:extLst>
          </p:cNvPr>
          <p:cNvSpPr/>
          <p:nvPr/>
        </p:nvSpPr>
        <p:spPr>
          <a:xfrm>
            <a:off x="4399175" y="3531240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Oval 11">
            <a:extLst>
              <a:ext uri="{FF2B5EF4-FFF2-40B4-BE49-F238E27FC236}">
                <a16:creationId xmlns:a16="http://schemas.microsoft.com/office/drawing/2014/main" id="{B91C8AAE-2C39-469B-8F7B-F7BBD551A65D}"/>
              </a:ext>
            </a:extLst>
          </p:cNvPr>
          <p:cNvSpPr/>
          <p:nvPr/>
        </p:nvSpPr>
        <p:spPr>
          <a:xfrm>
            <a:off x="1385852" y="3531240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6" name="그룹 8">
            <a:extLst>
              <a:ext uri="{FF2B5EF4-FFF2-40B4-BE49-F238E27FC236}">
                <a16:creationId xmlns:a16="http://schemas.microsoft.com/office/drawing/2014/main" id="{ABA6B958-0425-4F69-A1A2-E350F1B0B678}"/>
              </a:ext>
            </a:extLst>
          </p:cNvPr>
          <p:cNvGrpSpPr/>
          <p:nvPr/>
        </p:nvGrpSpPr>
        <p:grpSpPr>
          <a:xfrm>
            <a:off x="2393190" y="3574091"/>
            <a:ext cx="1823623" cy="802906"/>
            <a:chOff x="1619673" y="3463287"/>
            <a:chExt cx="2160240" cy="95111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9473F90-A58A-40BB-8035-2C7A7DCCBA04}"/>
                </a:ext>
              </a:extLst>
            </p:cNvPr>
            <p:cNvSpPr txBox="1"/>
            <p:nvPr/>
          </p:nvSpPr>
          <p:spPr>
            <a:xfrm>
              <a:off x="1619673" y="3463287"/>
              <a:ext cx="2160240" cy="6197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빅데이터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C4CEED6-2328-4766-AD5E-326275477897}"/>
                </a:ext>
              </a:extLst>
            </p:cNvPr>
            <p:cNvSpPr txBox="1"/>
            <p:nvPr/>
          </p:nvSpPr>
          <p:spPr>
            <a:xfrm>
              <a:off x="1619673" y="4013351"/>
              <a:ext cx="2160240" cy="4010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Analysis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Frame 17">
            <a:extLst>
              <a:ext uri="{FF2B5EF4-FFF2-40B4-BE49-F238E27FC236}">
                <a16:creationId xmlns:a16="http://schemas.microsoft.com/office/drawing/2014/main" id="{8B22D1D4-3442-4C48-A325-4024D3999348}"/>
              </a:ext>
            </a:extLst>
          </p:cNvPr>
          <p:cNvSpPr/>
          <p:nvPr/>
        </p:nvSpPr>
        <p:spPr>
          <a:xfrm>
            <a:off x="6383612" y="3302113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Frame 17">
            <a:extLst>
              <a:ext uri="{FF2B5EF4-FFF2-40B4-BE49-F238E27FC236}">
                <a16:creationId xmlns:a16="http://schemas.microsoft.com/office/drawing/2014/main" id="{56F20F5D-8104-4E2E-B8A9-B584B82E1776}"/>
              </a:ext>
            </a:extLst>
          </p:cNvPr>
          <p:cNvSpPr/>
          <p:nvPr/>
        </p:nvSpPr>
        <p:spPr>
          <a:xfrm>
            <a:off x="5697673" y="4546342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EB5016-C618-489B-A3F7-3CB2A2E4CA7C}"/>
              </a:ext>
            </a:extLst>
          </p:cNvPr>
          <p:cNvSpPr txBox="1"/>
          <p:nvPr/>
        </p:nvSpPr>
        <p:spPr>
          <a:xfrm>
            <a:off x="2902591" y="2315362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Analysis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4FD3CB-85F0-465F-92AE-7AA6E7A777D1}"/>
              </a:ext>
            </a:extLst>
          </p:cNvPr>
          <p:cNvSpPr txBox="1"/>
          <p:nvPr/>
        </p:nvSpPr>
        <p:spPr>
          <a:xfrm>
            <a:off x="4303039" y="3826311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Visualization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5E17289-4D3E-4E12-841A-48776ED45BC7}"/>
              </a:ext>
            </a:extLst>
          </p:cNvPr>
          <p:cNvSpPr txBox="1"/>
          <p:nvPr/>
        </p:nvSpPr>
        <p:spPr>
          <a:xfrm>
            <a:off x="2882929" y="5343081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Strategy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62543A-CDAD-40EF-8379-0399B370F685}"/>
              </a:ext>
            </a:extLst>
          </p:cNvPr>
          <p:cNvSpPr txBox="1"/>
          <p:nvPr/>
        </p:nvSpPr>
        <p:spPr>
          <a:xfrm>
            <a:off x="1352905" y="3818252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Execution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64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74530A7-D3D6-4FFF-8017-479C288B4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3200" b="1" dirty="0"/>
              <a:t>향후 연구 방향</a:t>
            </a:r>
            <a:endParaRPr 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47EC65-9A54-4339-AC92-DEBC50C6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318467"/>
            <a:ext cx="11083636" cy="4707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C6BD5D-B6C4-420B-8E0F-58C475B0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23" y="2103382"/>
            <a:ext cx="8991709" cy="3922714"/>
          </a:xfrm>
          <a:prstGeom prst="rect">
            <a:avLst/>
          </a:prstGeom>
        </p:spPr>
      </p:pic>
      <p:pic>
        <p:nvPicPr>
          <p:cNvPr id="4098" name="Picture 2" descr="Red new icon - Free red new icons">
            <a:extLst>
              <a:ext uri="{FF2B5EF4-FFF2-40B4-BE49-F238E27FC236}">
                <a16:creationId xmlns:a16="http://schemas.microsoft.com/office/drawing/2014/main" id="{4DE1CA8B-7D34-4F2D-973D-3395F991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07" y="3086792"/>
            <a:ext cx="122820" cy="1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ed new icon - Free red new icons">
            <a:extLst>
              <a:ext uri="{FF2B5EF4-FFF2-40B4-BE49-F238E27FC236}">
                <a16:creationId xmlns:a16="http://schemas.microsoft.com/office/drawing/2014/main" id="{71875758-D21A-47C4-A26D-15C57A8EA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657" y="5290242"/>
            <a:ext cx="122820" cy="1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5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8" y="1340696"/>
            <a:ext cx="47006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cs typeface="Arial" pitchFamily="34" charset="0"/>
              </a:rPr>
              <a:t>프로젝트 요약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83622"/>
            <a:ext cx="45413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Project Summary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2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ED281E-E35A-4494-AE35-AB8605089443}"/>
              </a:ext>
            </a:extLst>
          </p:cNvPr>
          <p:cNvSpPr txBox="1">
            <a:spLocks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b="1" dirty="0"/>
              <a:t>개발환경</a:t>
            </a:r>
            <a:endParaRPr lang="en-US" altLang="ko-KR" sz="3200" b="1" dirty="0"/>
          </a:p>
        </p:txBody>
      </p:sp>
      <p:grpSp>
        <p:nvGrpSpPr>
          <p:cNvPr id="4" name="그룹 19">
            <a:extLst>
              <a:ext uri="{FF2B5EF4-FFF2-40B4-BE49-F238E27FC236}">
                <a16:creationId xmlns:a16="http://schemas.microsoft.com/office/drawing/2014/main" id="{83AE795F-8333-4625-A52C-AAD7221C5431}"/>
              </a:ext>
            </a:extLst>
          </p:cNvPr>
          <p:cNvGrpSpPr>
            <a:grpSpLocks/>
          </p:cNvGrpSpPr>
          <p:nvPr/>
        </p:nvGrpSpPr>
        <p:grpSpPr bwMode="auto">
          <a:xfrm>
            <a:off x="2105637" y="1715565"/>
            <a:ext cx="7663044" cy="391860"/>
            <a:chOff x="523721" y="1056480"/>
            <a:chExt cx="7662384" cy="432001"/>
          </a:xfrm>
          <a:solidFill>
            <a:srgbClr val="196491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8D32D4-B3EB-44C2-B8BB-B06FD8C53501}"/>
                </a:ext>
              </a:extLst>
            </p:cNvPr>
            <p:cNvSpPr/>
            <p:nvPr/>
          </p:nvSpPr>
          <p:spPr>
            <a:xfrm>
              <a:off x="523721" y="1056481"/>
              <a:ext cx="1397061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EF2AD-2736-4874-BB89-6FB265A3A944}"/>
                </a:ext>
              </a:extLst>
            </p:cNvPr>
            <p:cNvSpPr/>
            <p:nvPr/>
          </p:nvSpPr>
          <p:spPr>
            <a:xfrm>
              <a:off x="2066819" y="1056480"/>
              <a:ext cx="6119286" cy="432000"/>
            </a:xfrm>
            <a:prstGeom prst="rect">
              <a:avLst/>
            </a:prstGeom>
            <a:noFill/>
            <a:ln w="19050">
              <a:solidFill>
                <a:srgbClr val="19649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10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Pro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19">
            <a:extLst>
              <a:ext uri="{FF2B5EF4-FFF2-40B4-BE49-F238E27FC236}">
                <a16:creationId xmlns:a16="http://schemas.microsoft.com/office/drawing/2014/main" id="{095260E6-EB28-41B1-9B52-9445BCF857EB}"/>
              </a:ext>
            </a:extLst>
          </p:cNvPr>
          <p:cNvGrpSpPr>
            <a:grpSpLocks/>
          </p:cNvGrpSpPr>
          <p:nvPr/>
        </p:nvGrpSpPr>
        <p:grpSpPr bwMode="auto">
          <a:xfrm>
            <a:off x="2105637" y="2314181"/>
            <a:ext cx="7663044" cy="391860"/>
            <a:chOff x="523721" y="1056480"/>
            <a:chExt cx="7662384" cy="432001"/>
          </a:xfrm>
          <a:solidFill>
            <a:srgbClr val="19649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7CAD93-A829-417B-8487-4385A9140BF1}"/>
                </a:ext>
              </a:extLst>
            </p:cNvPr>
            <p:cNvSpPr/>
            <p:nvPr/>
          </p:nvSpPr>
          <p:spPr>
            <a:xfrm>
              <a:off x="523721" y="1056481"/>
              <a:ext cx="1397061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41B0F2F-B39B-44AC-8693-C30A15074088}"/>
                </a:ext>
              </a:extLst>
            </p:cNvPr>
            <p:cNvSpPr/>
            <p:nvPr/>
          </p:nvSpPr>
          <p:spPr>
            <a:xfrm>
              <a:off x="2066819" y="1056480"/>
              <a:ext cx="6119286" cy="432000"/>
            </a:xfrm>
            <a:prstGeom prst="rect">
              <a:avLst/>
            </a:prstGeom>
            <a:noFill/>
            <a:ln w="19050">
              <a:solidFill>
                <a:srgbClr val="19649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Python 3.8.5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15D9F0-50A2-477F-9134-F1A33699A00E}"/>
              </a:ext>
            </a:extLst>
          </p:cNvPr>
          <p:cNvGrpSpPr>
            <a:grpSpLocks/>
          </p:cNvGrpSpPr>
          <p:nvPr/>
        </p:nvGrpSpPr>
        <p:grpSpPr bwMode="auto">
          <a:xfrm>
            <a:off x="2105637" y="2912797"/>
            <a:ext cx="7663044" cy="391860"/>
            <a:chOff x="523721" y="1056480"/>
            <a:chExt cx="7662384" cy="432001"/>
          </a:xfrm>
          <a:solidFill>
            <a:srgbClr val="196491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5E38C0-F3FD-4E92-ABF7-E45E0AE50B9F}"/>
                </a:ext>
              </a:extLst>
            </p:cNvPr>
            <p:cNvSpPr/>
            <p:nvPr/>
          </p:nvSpPr>
          <p:spPr>
            <a:xfrm>
              <a:off x="523721" y="1056481"/>
              <a:ext cx="1397061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IDE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C90A00-CE8E-4DEF-AE66-C65558962E6F}"/>
                </a:ext>
              </a:extLst>
            </p:cNvPr>
            <p:cNvSpPr/>
            <p:nvPr/>
          </p:nvSpPr>
          <p:spPr>
            <a:xfrm>
              <a:off x="2066819" y="1056480"/>
              <a:ext cx="6119286" cy="432000"/>
            </a:xfrm>
            <a:prstGeom prst="rect">
              <a:avLst/>
            </a:prstGeom>
            <a:noFill/>
            <a:ln w="19050">
              <a:solidFill>
                <a:srgbClr val="19649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Anacomda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jyputer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notebook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0A9898-637D-4C64-8B33-3FBA683732D8}"/>
              </a:ext>
            </a:extLst>
          </p:cNvPr>
          <p:cNvGrpSpPr>
            <a:grpSpLocks/>
          </p:cNvGrpSpPr>
          <p:nvPr/>
        </p:nvGrpSpPr>
        <p:grpSpPr bwMode="auto">
          <a:xfrm>
            <a:off x="2105637" y="3511413"/>
            <a:ext cx="7663044" cy="391860"/>
            <a:chOff x="523721" y="1056480"/>
            <a:chExt cx="7662384" cy="432001"/>
          </a:xfrm>
          <a:solidFill>
            <a:srgbClr val="196491"/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FE8C73-B686-4729-82B6-63C3BA121678}"/>
                </a:ext>
              </a:extLst>
            </p:cNvPr>
            <p:cNvSpPr/>
            <p:nvPr/>
          </p:nvSpPr>
          <p:spPr>
            <a:xfrm>
              <a:off x="523721" y="1056481"/>
              <a:ext cx="1397061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15A92F-7452-4BCC-A085-1C175CE4E901}"/>
                </a:ext>
              </a:extLst>
            </p:cNvPr>
            <p:cNvSpPr/>
            <p:nvPr/>
          </p:nvSpPr>
          <p:spPr>
            <a:xfrm>
              <a:off x="2066819" y="1056480"/>
              <a:ext cx="6119286" cy="432000"/>
            </a:xfrm>
            <a:prstGeom prst="rect">
              <a:avLst/>
            </a:prstGeom>
            <a:noFill/>
            <a:ln w="19050">
              <a:solidFill>
                <a:srgbClr val="19649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err="1">
                  <a:solidFill>
                    <a:srgbClr val="3F3F48"/>
                  </a:solidFill>
                  <a:latin typeface="+mn-ea"/>
                </a:rPr>
                <a:t>Tensorflow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2.4.1, …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5CBC08-04C6-4A5E-82F9-2FA93F4BDC13}"/>
              </a:ext>
            </a:extLst>
          </p:cNvPr>
          <p:cNvGrpSpPr>
            <a:grpSpLocks/>
          </p:cNvGrpSpPr>
          <p:nvPr/>
        </p:nvGrpSpPr>
        <p:grpSpPr bwMode="auto">
          <a:xfrm>
            <a:off x="2105637" y="4110031"/>
            <a:ext cx="7663044" cy="1921654"/>
            <a:chOff x="523721" y="1056481"/>
            <a:chExt cx="7662384" cy="2118502"/>
          </a:xfrm>
          <a:solidFill>
            <a:srgbClr val="19649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CC5220-A884-47A6-877C-D2ED11DFB184}"/>
                </a:ext>
              </a:extLst>
            </p:cNvPr>
            <p:cNvSpPr/>
            <p:nvPr/>
          </p:nvSpPr>
          <p:spPr>
            <a:xfrm>
              <a:off x="523721" y="1056481"/>
              <a:ext cx="1397061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bg1"/>
                  </a:solidFill>
                  <a:latin typeface="+mn-ea"/>
                </a:rPr>
                <a:t>연동 대상</a:t>
              </a:r>
              <a:endParaRPr kumimoji="0"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EECBCA-B467-41D1-BF45-491F878902C5}"/>
                </a:ext>
              </a:extLst>
            </p:cNvPr>
            <p:cNvSpPr/>
            <p:nvPr/>
          </p:nvSpPr>
          <p:spPr>
            <a:xfrm>
              <a:off x="2066819" y="1056481"/>
              <a:ext cx="6119286" cy="2118502"/>
            </a:xfrm>
            <a:prstGeom prst="rect">
              <a:avLst/>
            </a:prstGeom>
            <a:noFill/>
            <a:ln w="19050">
              <a:solidFill>
                <a:srgbClr val="19649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10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Pro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11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DED281E-E35A-4494-AE35-AB8605089443}"/>
              </a:ext>
            </a:extLst>
          </p:cNvPr>
          <p:cNvSpPr txBox="1">
            <a:spLocks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200" b="1" dirty="0"/>
              <a:t>추진일정</a:t>
            </a:r>
            <a:endParaRPr lang="en-US" altLang="ko-KR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DCA54-495F-4B27-B9A6-CD7088C1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52" y="1216156"/>
            <a:ext cx="980549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301449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34C13C-AEE8-4789-9BDB-8F043898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5" y="1315644"/>
            <a:ext cx="10076033" cy="4882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9978B5F-98B5-49E1-B30E-EE68AC850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b="1" dirty="0"/>
              <a:t> </a:t>
            </a:r>
            <a:r>
              <a:rPr lang="ko-KR" altLang="en-US" sz="3200" b="1" dirty="0"/>
              <a:t>분석 대상 데이터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종합쇼핑몰 납품요구 상세내역</a:t>
            </a:r>
            <a:r>
              <a:rPr lang="en-US" altLang="ko-KR" sz="3200" b="1" dirty="0"/>
              <a:t>(data.go.kr)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3857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9978B5F-98B5-49E1-B30E-EE68AC850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b="1" dirty="0"/>
              <a:t> </a:t>
            </a:r>
            <a:r>
              <a:rPr lang="ko-KR" altLang="en-US" sz="3200" b="1" dirty="0"/>
              <a:t>분석 대상 데이터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종합쇼핑몰 납품요구 상세내역</a:t>
            </a:r>
            <a:r>
              <a:rPr lang="en-US" altLang="ko-KR" sz="3200" b="1" dirty="0"/>
              <a:t>(data.go.kr)</a:t>
            </a:r>
            <a:endParaRPr lang="en-US" sz="3200" b="1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F50DB2D-2846-431F-BFFD-2E956AEC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855677" y="1422507"/>
            <a:ext cx="7857079" cy="4684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C9C073-4D2C-428E-AFDC-A0086001AA6E}"/>
              </a:ext>
            </a:extLst>
          </p:cNvPr>
          <p:cNvSpPr/>
          <p:nvPr/>
        </p:nvSpPr>
        <p:spPr>
          <a:xfrm>
            <a:off x="7909979" y="3882590"/>
            <a:ext cx="756688" cy="213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6CA2D2-CD16-4E91-AE45-89A86504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42" y="4230693"/>
            <a:ext cx="6882066" cy="1823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FF5F07-5699-444B-8811-B6C0ADB29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" t="13835" r="76775" b="62575"/>
          <a:stretch/>
        </p:blipFill>
        <p:spPr>
          <a:xfrm>
            <a:off x="4835573" y="5238155"/>
            <a:ext cx="3235370" cy="1227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97995-7AA6-4D22-B78A-7DC83047BDD0}"/>
              </a:ext>
            </a:extLst>
          </p:cNvPr>
          <p:cNvSpPr txBox="1"/>
          <p:nvPr/>
        </p:nvSpPr>
        <p:spPr>
          <a:xfrm>
            <a:off x="6715125" y="4578704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개월 약 </a:t>
            </a:r>
            <a:r>
              <a:rPr lang="en-US" altLang="ko-KR" dirty="0">
                <a:solidFill>
                  <a:srgbClr val="FF0000"/>
                </a:solidFill>
              </a:rPr>
              <a:t>300,000</a:t>
            </a:r>
            <a:r>
              <a:rPr lang="ko-KR" altLang="en-US" dirty="0">
                <a:solidFill>
                  <a:srgbClr val="FF0000"/>
                </a:solidFill>
              </a:rPr>
              <a:t>개의 구매 데이터 </a:t>
            </a:r>
            <a:r>
              <a:rPr lang="en-US" altLang="ko-KR" dirty="0">
                <a:solidFill>
                  <a:srgbClr val="FF0000"/>
                </a:solidFill>
              </a:rPr>
              <a:t>(240</a:t>
            </a:r>
            <a:r>
              <a:rPr lang="ko-KR" altLang="en-US" dirty="0">
                <a:solidFill>
                  <a:srgbClr val="FF0000"/>
                </a:solidFill>
              </a:rPr>
              <a:t>개월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1340696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800" b="1" dirty="0">
                <a:cs typeface="Arial" pitchFamily="34" charset="0"/>
              </a:rPr>
              <a:t>이론적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368087"/>
            <a:ext cx="356843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/>
              <a:t>영업기회 발굴을 위해 마케팅에 많은 돈을 투자하지만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성과측정은 어렵기만 하고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투자 대비 효율을 기대하기는 쉽지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498956"/>
            <a:ext cx="45413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Sales Opportunities 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From Bigdata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영업조직만이 가지고 있는 판매 데이터를 가공하여 고객 발굴의 도구로 활용</a:t>
            </a:r>
            <a:endParaRPr lang="en-US" altLang="ko-KR" sz="1200" dirty="0"/>
          </a:p>
          <a:p>
            <a:r>
              <a:rPr lang="ko-KR" altLang="en-US" sz="1200" dirty="0"/>
              <a:t>나라장터의 </a:t>
            </a:r>
            <a:r>
              <a:rPr lang="en-US" altLang="ko-KR" sz="1200" dirty="0"/>
              <a:t>100% </a:t>
            </a:r>
            <a:r>
              <a:rPr lang="ko-KR" altLang="en-US" sz="1200" dirty="0"/>
              <a:t>실제 데이터를 활용하여 누구에게나 필요한 서비스를 제공</a:t>
            </a:r>
            <a:endParaRPr lang="en-US" altLang="ko-KR" sz="1200" dirty="0"/>
          </a:p>
        </p:txBody>
      </p:sp>
      <p:pic>
        <p:nvPicPr>
          <p:cNvPr id="2050" name="Picture 2" descr="Manage Your Opportunity Stages in Salesforce | DC Salesforce Developer &amp;amp;  Cloud Consultant | Aptaria | Washington DC, VA &amp;amp; MD">
            <a:extLst>
              <a:ext uri="{FF2B5EF4-FFF2-40B4-BE49-F238E27FC236}">
                <a16:creationId xmlns:a16="http://schemas.microsoft.com/office/drawing/2014/main" id="{AFEB2A85-6E42-40B2-B986-B5F5E146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60" y="2063085"/>
            <a:ext cx="5145420" cy="37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D30CD-FF80-4394-8CA8-DB0AC5A8271B}"/>
              </a:ext>
            </a:extLst>
          </p:cNvPr>
          <p:cNvSpPr txBox="1"/>
          <p:nvPr/>
        </p:nvSpPr>
        <p:spPr>
          <a:xfrm>
            <a:off x="7290033" y="163585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Sales</a:t>
            </a:r>
            <a:r>
              <a:rPr lang="ko-KR" altLang="en-US" dirty="0"/>
              <a:t> </a:t>
            </a:r>
            <a:r>
              <a:rPr lang="en-US" altLang="ko-KR" dirty="0"/>
              <a:t>Opportunity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7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9978B5F-98B5-49E1-B30E-EE68AC850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도메인 배경</a:t>
            </a:r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F34A58-E334-46BA-9B63-1E471FAD3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218" r="1094" b="1946"/>
          <a:stretch/>
        </p:blipFill>
        <p:spPr bwMode="auto">
          <a:xfrm>
            <a:off x="1255956" y="1338005"/>
            <a:ext cx="9308174" cy="4882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0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008E94-477B-41CB-95A2-FDB4877B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7" y="1600181"/>
            <a:ext cx="5633446" cy="46841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E74F70-CDAF-470F-9D5C-66563D2B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92" y="1600181"/>
            <a:ext cx="4923866" cy="46841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4F58DB-A6D4-4D84-BF9A-257F03B9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나라장터 종합쇼핑몰 현황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7461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9978B5F-98B5-49E1-B30E-EE68AC850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ko-KR" altLang="en-US" sz="3200" b="1" dirty="0"/>
              <a:t>나라장터 종합쇼핑몰 현황</a:t>
            </a:r>
            <a:endParaRPr lang="en-US" altLang="ko-KR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B7AF5-5D71-4A97-A433-3FB63C02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8466" r="7270" b="7167"/>
          <a:stretch/>
        </p:blipFill>
        <p:spPr>
          <a:xfrm>
            <a:off x="6327616" y="1668646"/>
            <a:ext cx="5315570" cy="4347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43A1F-AD23-440B-89BD-AE1D2D4DB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8196" r="7764" b="7401"/>
          <a:stretch/>
        </p:blipFill>
        <p:spPr>
          <a:xfrm>
            <a:off x="588963" y="1666755"/>
            <a:ext cx="5275423" cy="43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826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549</Words>
  <Application>Microsoft Office PowerPoint</Application>
  <PresentationFormat>와이드스크린</PresentationFormat>
  <Paragraphs>163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Arial Unicode MS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ms1123174</cp:lastModifiedBy>
  <cp:revision>156</cp:revision>
  <dcterms:created xsi:type="dcterms:W3CDTF">2019-01-14T06:35:35Z</dcterms:created>
  <dcterms:modified xsi:type="dcterms:W3CDTF">2021-09-02T07:57:33Z</dcterms:modified>
</cp:coreProperties>
</file>